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3" autoAdjust="0"/>
    <p:restoredTop sz="94660"/>
  </p:normalViewPr>
  <p:slideViewPr>
    <p:cSldViewPr snapToGrid="0">
      <p:cViewPr varScale="1">
        <p:scale>
          <a:sx n="31" d="100"/>
          <a:sy n="31" d="100"/>
        </p:scale>
        <p:origin x="6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8FD1F-8CB8-4242-A8FB-4665C44B7623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30942-4F4F-4F87-956D-6DC641326C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4950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610D5EC1-B70C-8ACB-F019-4FD590328C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19DB44-0AEB-4155-8415-FDD606A779D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71681" name="Rectangle 1">
            <a:extLst>
              <a:ext uri="{FF2B5EF4-FFF2-40B4-BE49-F238E27FC236}">
                <a16:creationId xmlns:a16="http://schemas.microsoft.com/office/drawing/2014/main" id="{E1B27992-0E75-7655-F55D-7D960F748B3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8238" y="763588"/>
            <a:ext cx="5491162" cy="3767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9F92B172-9415-344E-DD82-CE83E5631A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C99AE0D6-B444-F9A4-2BD5-D216203A2DB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2C4EB9-2BB4-4A60-9088-5AC33B62A80A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72705" name="Rectangle 1">
            <a:extLst>
              <a:ext uri="{FF2B5EF4-FFF2-40B4-BE49-F238E27FC236}">
                <a16:creationId xmlns:a16="http://schemas.microsoft.com/office/drawing/2014/main" id="{8CCEB8C9-A016-C89D-DB30-B538EF1825D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8238" y="763588"/>
            <a:ext cx="5491162" cy="3767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E4C440C9-754B-5CDC-978C-8E03D1D4C81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68B7B5CF-9C8E-BB54-3ECA-98F3150F0DB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70404A-36E1-4DBC-9C73-7E1AF46315A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73729" name="Rectangle 1">
            <a:extLst>
              <a:ext uri="{FF2B5EF4-FFF2-40B4-BE49-F238E27FC236}">
                <a16:creationId xmlns:a16="http://schemas.microsoft.com/office/drawing/2014/main" id="{76DD4171-9F13-8280-845F-8AA9764B1DF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8238" y="763588"/>
            <a:ext cx="5491162" cy="3767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E991FF8F-106A-2138-6F73-AF4B6E9B580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17F1091F-54A8-606E-F267-09B3C05AD9F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D7DCA6-F09A-4502-80A7-A8DB4C998AF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74753" name="Rectangle 1">
            <a:extLst>
              <a:ext uri="{FF2B5EF4-FFF2-40B4-BE49-F238E27FC236}">
                <a16:creationId xmlns:a16="http://schemas.microsoft.com/office/drawing/2014/main" id="{65C8DFF1-53C6-5936-BC3A-A1F63FC817B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8238" y="763588"/>
            <a:ext cx="5491162" cy="3767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1149FBEC-3C75-C476-AC94-C7DD66CD460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6618DFD8-8A66-4285-A14C-D32E44AD446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B1C79D-ADD3-4EC6-A5EB-1587BA3F16C6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75777" name="Rectangle 1">
            <a:extLst>
              <a:ext uri="{FF2B5EF4-FFF2-40B4-BE49-F238E27FC236}">
                <a16:creationId xmlns:a16="http://schemas.microsoft.com/office/drawing/2014/main" id="{9C68CCC0-4FDD-7BAD-6010-C604C28205C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8238" y="763588"/>
            <a:ext cx="5491162" cy="3767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C8AD5372-C52F-2A56-2FCF-963E27ED33C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B07C3411-B576-FFDC-8E07-75E616ADF96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9F3AA7-32C4-4CD0-8EF5-5248A48A8CD5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76801" name="Text Box 1">
            <a:extLst>
              <a:ext uri="{FF2B5EF4-FFF2-40B4-BE49-F238E27FC236}">
                <a16:creationId xmlns:a16="http://schemas.microsoft.com/office/drawing/2014/main" id="{7CE2ECCE-A239-29E9-83CB-5F8501008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DE57D429-3A1E-453F-BAF1-A23D02F179FF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6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A3870798-80D9-5A72-0B95-A41286E4E57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9B4DF6E3-12CB-6A4F-67A1-88B063091A9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1750244A-79A4-18F6-1933-A98F6C74617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6E9A9B-75AC-4723-BCE9-927801A062E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77825" name="Rectangle 1">
            <a:extLst>
              <a:ext uri="{FF2B5EF4-FFF2-40B4-BE49-F238E27FC236}">
                <a16:creationId xmlns:a16="http://schemas.microsoft.com/office/drawing/2014/main" id="{332562D1-E2CD-155E-9752-7204023C514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8238" y="763588"/>
            <a:ext cx="5491162" cy="3767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0D3F9CFF-A3FE-FE04-C2A6-EDEE9134D42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A4437246-1958-4F7C-06A9-5F9BC454CD0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C93884-077E-42B6-998B-AAB8584A53D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78849" name="Rectangle 1">
            <a:extLst>
              <a:ext uri="{FF2B5EF4-FFF2-40B4-BE49-F238E27FC236}">
                <a16:creationId xmlns:a16="http://schemas.microsoft.com/office/drawing/2014/main" id="{E53769FC-D05D-19F2-6EAC-94433E9D573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8238" y="763588"/>
            <a:ext cx="5491162" cy="3767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5383EC47-1002-64D6-85B2-87659735FC4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84A5610F-2147-B6E1-78D5-C9A2CC4BC68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DF84F9-CB16-42B0-95D2-B0686E41E71C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79873" name="Rectangle 1">
            <a:extLst>
              <a:ext uri="{FF2B5EF4-FFF2-40B4-BE49-F238E27FC236}">
                <a16:creationId xmlns:a16="http://schemas.microsoft.com/office/drawing/2014/main" id="{B61C198E-4807-7C71-1367-363B84C6DD4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8238" y="763588"/>
            <a:ext cx="5491162" cy="3767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C4278EBA-2B1E-2581-0FA6-7CA6517828E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2104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2492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3979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279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8976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012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2759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5565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346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872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101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226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258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113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8424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54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344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39200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ections.museumsvictoria.com.au/specimens/10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viewer?mid=1docCenvW9krRqHhvmOdtA7AlgHBWGShI&amp;hl=en&amp;usp=shar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vg.org.a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esources.vic.gov.au/geology-exploration/victorias-geolog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ro.agriculture.vic.gov.au/dpi/vro/coranregn.nsf/pages/cor_simplified_geolog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C3BBD9E7-8980-53CA-4EDD-0F0E084D8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29"/>
            <a:ext cx="8224703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en-US" altLang="en-US" sz="3720">
                <a:solidFill>
                  <a:srgbClr val="280099"/>
                </a:solidFill>
                <a:ea typeface="Arial Unicode MS"/>
                <a:cs typeface="Arial Unicode MS"/>
              </a:rPr>
              <a:t>Mysteries 1. 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57633438-FDBB-FEAC-3AAE-014A30CF8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350" y="1175164"/>
            <a:ext cx="8028843" cy="437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4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Quartz reef in ironstone band on north shore Lake Tooliorook.</a:t>
            </a:r>
          </a:p>
          <a:p>
            <a:pPr>
              <a:lnSpc>
                <a:spcPct val="93000"/>
              </a:lnSpc>
              <a:spcAft>
                <a:spcPts val="1293"/>
              </a:spcAft>
            </a:pPr>
            <a:endParaRPr lang="en-US" altLang="en-US" sz="2903">
              <a:solidFill>
                <a:srgbClr val="000080"/>
              </a:solidFill>
              <a:ea typeface="Arial Unicode MS"/>
              <a:cs typeface="Arial Unicode MS"/>
            </a:endParaRPr>
          </a:p>
        </p:txBody>
      </p:sp>
      <p:pic>
        <p:nvPicPr>
          <p:cNvPr id="31747" name="Picture 3">
            <a:extLst>
              <a:ext uri="{FF2B5EF4-FFF2-40B4-BE49-F238E27FC236}">
                <a16:creationId xmlns:a16="http://schemas.microsoft.com/office/drawing/2014/main" id="{838DA696-1FFC-237D-330F-57B8E80E8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430" y="2318644"/>
            <a:ext cx="7262683" cy="385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>
            <a:extLst>
              <a:ext uri="{FF2B5EF4-FFF2-40B4-BE49-F238E27FC236}">
                <a16:creationId xmlns:a16="http://schemas.microsoft.com/office/drawing/2014/main" id="{1190DF37-3C36-8CA9-DE55-138A7F844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29"/>
            <a:ext cx="8224703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en-US" altLang="en-US" sz="3720">
                <a:solidFill>
                  <a:srgbClr val="280099"/>
                </a:solidFill>
                <a:ea typeface="Arial Unicode MS"/>
                <a:cs typeface="Arial Unicode MS"/>
              </a:rPr>
              <a:t>Mysteries 2</a:t>
            </a:r>
          </a:p>
        </p:txBody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FCDF0066-37E4-6CE8-4517-4E7B1D942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350" y="1414229"/>
            <a:ext cx="8028843" cy="413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4" rIns="0" bIns="0"/>
          <a:lstStyle>
            <a:lvl1pPr marL="342900" indent="-3397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Contour line of smooth quartz stones on the “boomerang ridge”. Glacial origin?</a:t>
            </a:r>
          </a:p>
          <a:p>
            <a:pPr>
              <a:lnSpc>
                <a:spcPct val="93000"/>
              </a:lnSpc>
              <a:spcAft>
                <a:spcPts val="1293"/>
              </a:spcAft>
            </a:pPr>
            <a:endParaRPr lang="en-US" altLang="en-US" sz="2903">
              <a:solidFill>
                <a:srgbClr val="000080"/>
              </a:solidFill>
              <a:ea typeface="Arial Unicode MS"/>
              <a:cs typeface="Arial Unicode MS"/>
            </a:endParaRPr>
          </a:p>
          <a:p>
            <a:pPr>
              <a:lnSpc>
                <a:spcPct val="93000"/>
              </a:lnSpc>
              <a:spcAft>
                <a:spcPts val="1293"/>
              </a:spcAft>
            </a:pPr>
            <a:endParaRPr lang="en-US" altLang="en-US" sz="2903">
              <a:solidFill>
                <a:srgbClr val="000080"/>
              </a:solidFill>
              <a:ea typeface="Arial Unicode MS"/>
              <a:cs typeface="Arial Unicode MS"/>
            </a:endParaRPr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AF1CDD90-C78E-C6EA-EDD3-FB4DAE10E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937" y="2383451"/>
            <a:ext cx="6980412" cy="345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>
            <a:extLst>
              <a:ext uri="{FF2B5EF4-FFF2-40B4-BE49-F238E27FC236}">
                <a16:creationId xmlns:a16="http://schemas.microsoft.com/office/drawing/2014/main" id="{C9B6AB0E-B228-41C3-5223-A48210B8A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29"/>
            <a:ext cx="8224703" cy="103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en-US" altLang="en-US" sz="3720">
                <a:solidFill>
                  <a:srgbClr val="280099"/>
                </a:solidFill>
                <a:ea typeface="Arial Unicode MS"/>
                <a:cs typeface="Arial Unicode MS"/>
              </a:rPr>
              <a:t>Lismore meteorite</a:t>
            </a:r>
          </a:p>
        </p:txBody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69A89879-75EB-0EF2-27DF-48BF16B79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210" y="1214048"/>
            <a:ext cx="8028843" cy="515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4" rIns="0" bIns="0"/>
          <a:lstStyle>
            <a:lvl1pPr marL="342900" indent="-3397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AU" altLang="en-US" sz="2177">
                <a:solidFill>
                  <a:srgbClr val="CCCCFF"/>
                </a:solidFill>
                <a:ea typeface="Arial Unicode MS"/>
                <a:cs typeface="Arial Unicode MS"/>
                <a:hlinkClick r:id="rId3"/>
              </a:rPr>
              <a:t>https://collections.museumsvictoria.com.au/specimens/102</a:t>
            </a:r>
          </a:p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AU" altLang="en-US" sz="2177">
                <a:solidFill>
                  <a:srgbClr val="000080"/>
                </a:solidFill>
                <a:ea typeface="Arial Unicode MS"/>
                <a:cs typeface="Arial Unicode MS"/>
              </a:rPr>
              <a:t>There are Australites too!  There will be more of both about.</a:t>
            </a:r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3D3BCFA4-CD4C-ED19-C17B-07EEB11C1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15" y="2226474"/>
            <a:ext cx="5422170" cy="404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>
            <a:extLst>
              <a:ext uri="{FF2B5EF4-FFF2-40B4-BE49-F238E27FC236}">
                <a16:creationId xmlns:a16="http://schemas.microsoft.com/office/drawing/2014/main" id="{AC5924BE-58B5-3629-7DC5-8E4FD836E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29"/>
            <a:ext cx="8224703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en-US" altLang="en-US" sz="3720">
                <a:solidFill>
                  <a:srgbClr val="280099"/>
                </a:solidFill>
                <a:ea typeface="Arial Unicode MS"/>
                <a:cs typeface="Arial Unicode MS"/>
              </a:rPr>
              <a:t>Location map</a:t>
            </a:r>
            <a:br>
              <a:rPr lang="en-US" altLang="en-US" sz="3720">
                <a:solidFill>
                  <a:srgbClr val="280099"/>
                </a:solidFill>
                <a:ea typeface="Arial Unicode MS"/>
                <a:cs typeface="Arial Unicode MS"/>
              </a:rPr>
            </a:br>
            <a:br>
              <a:rPr lang="en-AU" altLang="en-US" sz="1270">
                <a:solidFill>
                  <a:srgbClr val="280099"/>
                </a:solidFill>
                <a:ea typeface="Arial Unicode MS"/>
                <a:cs typeface="Arial Unicode MS"/>
              </a:rPr>
            </a:br>
            <a:r>
              <a:rPr lang="en-AU" altLang="en-US" sz="1270">
                <a:solidFill>
                  <a:srgbClr val="CCCCFF"/>
                </a:solidFill>
                <a:ea typeface="Arial Unicode MS"/>
                <a:cs typeface="Arial Unicode MS"/>
                <a:hlinkClick r:id="rId3"/>
              </a:rPr>
              <a:t>https://www.google.com/maps/d/viewer?mid=1docCenvW9krRqHhvmOdtA7AlgHBWGShI&amp;hl=en&amp;usp=sharing</a:t>
            </a:r>
            <a:br>
              <a:rPr lang="en-AU" altLang="en-US" sz="1270">
                <a:solidFill>
                  <a:srgbClr val="CCCCFF"/>
                </a:solidFill>
                <a:ea typeface="Arial Unicode MS"/>
                <a:cs typeface="Arial Unicode MS"/>
              </a:rPr>
            </a:br>
            <a:r>
              <a:rPr lang="en-AU" altLang="en-US" sz="1270">
                <a:solidFill>
                  <a:srgbClr val="280099"/>
                </a:solidFill>
                <a:ea typeface="Arial Unicode MS"/>
                <a:cs typeface="Arial Unicode MS"/>
              </a:rPr>
              <a:t>Tick the red boxes, click on the blue flags for details and photos.</a:t>
            </a:r>
            <a:br>
              <a:rPr lang="en-AU" altLang="en-US" sz="1270">
                <a:solidFill>
                  <a:srgbClr val="280099"/>
                </a:solidFill>
                <a:ea typeface="Arial Unicode MS"/>
                <a:cs typeface="Arial Unicode MS"/>
              </a:rPr>
            </a:br>
            <a:endParaRPr lang="en-AU" altLang="en-US" sz="1270">
              <a:solidFill>
                <a:srgbClr val="280099"/>
              </a:solidFill>
              <a:ea typeface="Arial Unicode MS"/>
              <a:cs typeface="Arial Unicode MS"/>
            </a:endParaRPr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D08EF2AC-B1BD-D775-3C72-CE8067A91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3" y="1362384"/>
            <a:ext cx="8194460" cy="454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>
            <a:extLst>
              <a:ext uri="{FF2B5EF4-FFF2-40B4-BE49-F238E27FC236}">
                <a16:creationId xmlns:a16="http://schemas.microsoft.com/office/drawing/2014/main" id="{AEB0DEEB-A848-A038-80A6-76E835944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29"/>
            <a:ext cx="8224703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en-US" altLang="en-US" sz="3720">
                <a:solidFill>
                  <a:srgbClr val="280099"/>
                </a:solidFill>
                <a:ea typeface="Arial Unicode MS"/>
                <a:cs typeface="Arial Unicode MS"/>
              </a:rPr>
              <a:t>Radiometrics</a:t>
            </a:r>
          </a:p>
        </p:txBody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A83912AE-37F4-4A00-A6E7-1A139A33E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817" y="1077234"/>
            <a:ext cx="8028842" cy="433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4" rIns="0" bIns="0"/>
          <a:lstStyle>
            <a:lvl1pPr marL="342900" indent="-3397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AU" altLang="en-US" sz="1633">
                <a:solidFill>
                  <a:srgbClr val="000080"/>
                </a:solidFill>
                <a:ea typeface="Arial Unicode MS"/>
                <a:cs typeface="Arial Unicode MS"/>
              </a:rPr>
              <a:t>vic.gov.au/dpi/vro/coranregn.nsf/pages/cor_radiometrics_map</a:t>
            </a:r>
          </a:p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AU" altLang="en-US" sz="2540">
                <a:solidFill>
                  <a:srgbClr val="000080"/>
                </a:solidFill>
                <a:ea typeface="Arial Unicode MS"/>
                <a:cs typeface="Arial Unicode MS"/>
              </a:rPr>
              <a:t>Proportion of Uranium (basalt), Potassium (Granite), Thorium radiation.(laterite)</a:t>
            </a:r>
          </a:p>
          <a:p>
            <a:pPr>
              <a:lnSpc>
                <a:spcPct val="93000"/>
              </a:lnSpc>
              <a:spcAft>
                <a:spcPts val="1293"/>
              </a:spcAft>
            </a:pPr>
            <a:endParaRPr lang="en-AU" altLang="en-US" sz="1633">
              <a:solidFill>
                <a:srgbClr val="000080"/>
              </a:solidFill>
              <a:ea typeface="Arial Unicode MS"/>
              <a:cs typeface="Arial Unicode MS"/>
            </a:endParaRPr>
          </a:p>
          <a:p>
            <a:pPr>
              <a:lnSpc>
                <a:spcPct val="93000"/>
              </a:lnSpc>
              <a:spcAft>
                <a:spcPts val="1293"/>
              </a:spcAft>
            </a:pPr>
            <a:endParaRPr lang="en-AU" altLang="en-US" sz="1633">
              <a:solidFill>
                <a:srgbClr val="000080"/>
              </a:solidFill>
              <a:ea typeface="Arial Unicode MS"/>
              <a:cs typeface="Arial Unicode MS"/>
            </a:endParaRPr>
          </a:p>
        </p:txBody>
      </p:sp>
      <p:pic>
        <p:nvPicPr>
          <p:cNvPr id="35843" name="Picture 3">
            <a:extLst>
              <a:ext uri="{FF2B5EF4-FFF2-40B4-BE49-F238E27FC236}">
                <a16:creationId xmlns:a16="http://schemas.microsoft.com/office/drawing/2014/main" id="{601CE12C-7F7F-E7F1-C9C6-098843390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145" y="2449699"/>
            <a:ext cx="8619305" cy="320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>
            <a:extLst>
              <a:ext uri="{FF2B5EF4-FFF2-40B4-BE49-F238E27FC236}">
                <a16:creationId xmlns:a16="http://schemas.microsoft.com/office/drawing/2014/main" id="{63650E58-8656-8357-638B-75FBF6923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29"/>
            <a:ext cx="8229024" cy="114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2659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buClrTx/>
              <a:buFontTx/>
              <a:buNone/>
            </a:pPr>
            <a:r>
              <a:rPr lang="en-US" altLang="en-US" sz="3720">
                <a:solidFill>
                  <a:srgbClr val="280099"/>
                </a:solidFill>
                <a:ea typeface="Arial Unicode MS"/>
                <a:cs typeface="Arial Unicode MS"/>
              </a:rPr>
              <a:t>Thanks.</a:t>
            </a:r>
          </a:p>
        </p:txBody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82D6F530-C3D1-51B6-FE58-29F6A4A34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350" y="1795869"/>
            <a:ext cx="8033163" cy="179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4" rIns="0" bIns="0"/>
          <a:lstStyle>
            <a:lvl1pPr marL="4254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We are lucky to live at a quiet time!</a:t>
            </a:r>
          </a:p>
          <a:p>
            <a:pPr marL="388849">
              <a:lnSpc>
                <a:spcPct val="93000"/>
              </a:lnSpc>
              <a:spcAft>
                <a:spcPts val="1293"/>
              </a:spcAft>
              <a:buSzPct val="45000"/>
            </a:pPr>
            <a:endParaRPr lang="en-US" altLang="en-US" sz="2903">
              <a:solidFill>
                <a:srgbClr val="000080"/>
              </a:solidFill>
              <a:ea typeface="Arial Unicode MS"/>
              <a:cs typeface="Arial Unicode MS"/>
            </a:endParaRPr>
          </a:p>
        </p:txBody>
      </p:sp>
      <p:pic>
        <p:nvPicPr>
          <p:cNvPr id="36867" name="Picture 3">
            <a:extLst>
              <a:ext uri="{FF2B5EF4-FFF2-40B4-BE49-F238E27FC236}">
                <a16:creationId xmlns:a16="http://schemas.microsoft.com/office/drawing/2014/main" id="{AC6B4329-D7AA-D6A5-A7D7-22137F454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496" y="2576432"/>
            <a:ext cx="8345677" cy="273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>
            <a:extLst>
              <a:ext uri="{FF2B5EF4-FFF2-40B4-BE49-F238E27FC236}">
                <a16:creationId xmlns:a16="http://schemas.microsoft.com/office/drawing/2014/main" id="{120342B5-FB0D-0E42-BC35-38911C6FF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419" y="273629"/>
            <a:ext cx="8224704" cy="738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en-US" altLang="en-US" sz="3720">
                <a:solidFill>
                  <a:srgbClr val="280099"/>
                </a:solidFill>
                <a:ea typeface="Arial Unicode MS"/>
                <a:cs typeface="Arial Unicode MS"/>
              </a:rPr>
              <a:t>Cambrian rocks of Wickliffe</a:t>
            </a:r>
          </a:p>
        </p:txBody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FC048F5C-1C5F-54EC-60B8-87CB1BF4D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350" y="1012427"/>
            <a:ext cx="8028843" cy="453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4" rIns="0" bIns="0"/>
          <a:lstStyle>
            <a:lvl1pPr marL="342900" indent="-3397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US" altLang="en-US" sz="2177">
                <a:solidFill>
                  <a:srgbClr val="000080"/>
                </a:solidFill>
                <a:ea typeface="Arial Unicode MS"/>
                <a:cs typeface="Arial Unicode MS"/>
              </a:rPr>
              <a:t>Among the oldest in Victoria. Include: Chert, greenstone, shale, Rhyolite </a:t>
            </a:r>
          </a:p>
          <a:p>
            <a:pPr>
              <a:lnSpc>
                <a:spcPct val="93000"/>
              </a:lnSpc>
              <a:spcAft>
                <a:spcPts val="1293"/>
              </a:spcAft>
            </a:pPr>
            <a:endParaRPr lang="en-US" altLang="en-US" sz="2177">
              <a:solidFill>
                <a:srgbClr val="000080"/>
              </a:solidFill>
              <a:ea typeface="Arial Unicode MS"/>
              <a:cs typeface="Arial Unicode MS"/>
            </a:endParaRPr>
          </a:p>
        </p:txBody>
      </p:sp>
      <p:pic>
        <p:nvPicPr>
          <p:cNvPr id="37891" name="Picture 3">
            <a:extLst>
              <a:ext uri="{FF2B5EF4-FFF2-40B4-BE49-F238E27FC236}">
                <a16:creationId xmlns:a16="http://schemas.microsoft.com/office/drawing/2014/main" id="{3D73B348-0AEF-DCB1-4374-017E412D3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63" y="1663375"/>
            <a:ext cx="6349627" cy="476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>
            <a:extLst>
              <a:ext uri="{FF2B5EF4-FFF2-40B4-BE49-F238E27FC236}">
                <a16:creationId xmlns:a16="http://schemas.microsoft.com/office/drawing/2014/main" id="{51F849DA-73F7-CE41-1D5B-07BC53102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29"/>
            <a:ext cx="8224703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en-US" altLang="en-US" sz="3720">
                <a:solidFill>
                  <a:srgbClr val="280099"/>
                </a:solidFill>
                <a:ea typeface="Arial Unicode MS"/>
                <a:cs typeface="Arial Unicode MS"/>
              </a:rPr>
              <a:t>Other stuff</a:t>
            </a:r>
          </a:p>
        </p:txBody>
      </p:sp>
      <p:sp>
        <p:nvSpPr>
          <p:cNvPr id="38914" name="Text Box 2">
            <a:extLst>
              <a:ext uri="{FF2B5EF4-FFF2-40B4-BE49-F238E27FC236}">
                <a16:creationId xmlns:a16="http://schemas.microsoft.com/office/drawing/2014/main" id="{462DE201-2825-25CF-2895-2F450AD68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350" y="1208288"/>
            <a:ext cx="8028843" cy="433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4" rIns="0" bIns="0"/>
          <a:lstStyle>
            <a:lvl1pPr marL="342900" indent="-3397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Visualizing Victoria’s groundwater</a:t>
            </a:r>
          </a:p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AU" altLang="en-US" sz="2903">
                <a:solidFill>
                  <a:srgbClr val="CCCCFF"/>
                </a:solidFill>
                <a:ea typeface="Arial Unicode MS"/>
                <a:cs typeface="Arial Unicode MS"/>
                <a:hlinkClick r:id="rId3"/>
              </a:rPr>
              <a:t>https://www.vvg.org.au/</a:t>
            </a:r>
          </a:p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AU" altLang="en-US" sz="2903">
                <a:solidFill>
                  <a:srgbClr val="CCCCFF"/>
                </a:solidFill>
                <a:ea typeface="Arial Unicode MS"/>
                <a:cs typeface="Arial Unicode MS"/>
                <a:hlinkClick r:id="rId4"/>
              </a:rPr>
              <a:t>https://resources.vic.gov.au/geology-exploration/victorias-geology</a:t>
            </a:r>
          </a:p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AU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https://vro.agriculture.vic.gov.au/dpi/vro/coranregn.nsf/pages/cor_radiometrics_map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>
            <a:extLst>
              <a:ext uri="{FF2B5EF4-FFF2-40B4-BE49-F238E27FC236}">
                <a16:creationId xmlns:a16="http://schemas.microsoft.com/office/drawing/2014/main" id="{474EE6F0-8E7A-E066-1982-625251212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29"/>
            <a:ext cx="8224703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buClrTx/>
              <a:buFontTx/>
              <a:buNone/>
            </a:pPr>
            <a:r>
              <a:rPr lang="en-US" altLang="en-US" sz="3720">
                <a:solidFill>
                  <a:srgbClr val="280099"/>
                </a:solidFill>
                <a:ea typeface="Arial Unicode MS"/>
                <a:cs typeface="Arial Unicode MS"/>
              </a:rPr>
              <a:t>Geological map </a:t>
            </a:r>
          </a:p>
        </p:txBody>
      </p:sp>
      <p:sp>
        <p:nvSpPr>
          <p:cNvPr id="39938" name="Text Box 2">
            <a:extLst>
              <a:ext uri="{FF2B5EF4-FFF2-40B4-BE49-F238E27FC236}">
                <a16:creationId xmlns:a16="http://schemas.microsoft.com/office/drawing/2014/main" id="{F871DA1A-3068-D6D9-C79E-7BE752368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350" y="1414229"/>
            <a:ext cx="8028843" cy="502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4" rIns="0" bIns="0"/>
          <a:lstStyle>
            <a:lvl1pPr marL="342900" indent="-3397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AU" altLang="en-US" sz="1633">
                <a:solidFill>
                  <a:srgbClr val="CCCCFF"/>
                </a:solidFill>
                <a:ea typeface="Arial Unicode MS"/>
                <a:cs typeface="Arial Unicode MS"/>
                <a:hlinkClick r:id="rId3"/>
              </a:rPr>
              <a:t>https://vro.agriculture.vic.gov.au/dpi/vro/coranregn.nsf/pages/cor_simplified_geology</a:t>
            </a:r>
          </a:p>
          <a:p>
            <a:pPr>
              <a:lnSpc>
                <a:spcPct val="93000"/>
              </a:lnSpc>
              <a:spcAft>
                <a:spcPts val="1293"/>
              </a:spcAft>
            </a:pPr>
            <a:endParaRPr lang="en-AU" altLang="en-US" sz="2903">
              <a:solidFill>
                <a:srgbClr val="000080"/>
              </a:solidFill>
              <a:ea typeface="Arial Unicode MS"/>
              <a:cs typeface="Arial Unicode MS"/>
            </a:endParaRPr>
          </a:p>
          <a:p>
            <a:pPr>
              <a:lnSpc>
                <a:spcPct val="93000"/>
              </a:lnSpc>
              <a:spcAft>
                <a:spcPts val="1293"/>
              </a:spcAft>
            </a:pPr>
            <a:endParaRPr lang="en-AU" altLang="en-US" sz="2903">
              <a:solidFill>
                <a:srgbClr val="000080"/>
              </a:solidFill>
              <a:ea typeface="Arial Unicode MS"/>
              <a:cs typeface="Arial Unicode MS"/>
            </a:endParaRPr>
          </a:p>
        </p:txBody>
      </p:sp>
      <p:pic>
        <p:nvPicPr>
          <p:cNvPr id="39939" name="Picture 3">
            <a:extLst>
              <a:ext uri="{FF2B5EF4-FFF2-40B4-BE49-F238E27FC236}">
                <a16:creationId xmlns:a16="http://schemas.microsoft.com/office/drawing/2014/main" id="{08CAFB9A-BB14-CECF-3765-C45C7E2AD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722" y="1807390"/>
            <a:ext cx="6266098" cy="423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</TotalTime>
  <Words>267</Words>
  <Application>Microsoft Office PowerPoint</Application>
  <PresentationFormat>Widescreen</PresentationFormat>
  <Paragraphs>32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 Unicode MS</vt:lpstr>
      <vt:lpstr>Century Gothic</vt:lpstr>
      <vt:lpstr>Times New Roman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 lang</dc:creator>
  <cp:lastModifiedBy>chris lang</cp:lastModifiedBy>
  <cp:revision>3</cp:revision>
  <dcterms:created xsi:type="dcterms:W3CDTF">2025-04-19T04:13:12Z</dcterms:created>
  <dcterms:modified xsi:type="dcterms:W3CDTF">2025-04-19T10:50:49Z</dcterms:modified>
</cp:coreProperties>
</file>