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94" r:id="rId9"/>
    <p:sldId id="282" r:id="rId10"/>
    <p:sldId id="283" r:id="rId11"/>
    <p:sldId id="284" r:id="rId12"/>
    <p:sldId id="28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94660"/>
  </p:normalViewPr>
  <p:slideViewPr>
    <p:cSldViewPr snapToGrid="0">
      <p:cViewPr varScale="1">
        <p:scale>
          <a:sx n="30" d="100"/>
          <a:sy n="30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3969E-912B-408A-B604-15FD9A18F052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6A8B4-B309-47D5-AB90-2BEAA5B3F7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790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D29DF456-5999-75F2-680E-111B9EDF2CA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46D8F1-525D-499A-96C8-C7D509E491F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2465" name="Rectangle 1">
            <a:extLst>
              <a:ext uri="{FF2B5EF4-FFF2-40B4-BE49-F238E27FC236}">
                <a16:creationId xmlns:a16="http://schemas.microsoft.com/office/drawing/2014/main" id="{2D7706CA-6410-0A41-6B82-3FF48282A98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02B9FA78-66AA-5ACF-38C4-612F8511001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315D37CF-210C-442F-627A-D84949F48E6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FA6D40-27FD-403C-8E38-8A3ECF462C4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0657" name="Rectangle 1">
            <a:extLst>
              <a:ext uri="{FF2B5EF4-FFF2-40B4-BE49-F238E27FC236}">
                <a16:creationId xmlns:a16="http://schemas.microsoft.com/office/drawing/2014/main" id="{71B7CB96-A63F-D4B9-624E-1E79EEE418F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D81D6AEE-F2D6-78D4-F10E-DD77E08DA30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610D5EC1-B70C-8ACB-F019-4FD590328C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19DB44-0AEB-4155-8415-FDD606A779D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1681" name="Rectangle 1">
            <a:extLst>
              <a:ext uri="{FF2B5EF4-FFF2-40B4-BE49-F238E27FC236}">
                <a16:creationId xmlns:a16="http://schemas.microsoft.com/office/drawing/2014/main" id="{E1B27992-0E75-7655-F55D-7D960F748B3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9F92B172-9415-344E-DD82-CE83E5631A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C99AE0D6-B444-F9A4-2BD5-D216203A2DB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2C4EB9-2BB4-4A60-9088-5AC33B62A80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2705" name="Rectangle 1">
            <a:extLst>
              <a:ext uri="{FF2B5EF4-FFF2-40B4-BE49-F238E27FC236}">
                <a16:creationId xmlns:a16="http://schemas.microsoft.com/office/drawing/2014/main" id="{8CCEB8C9-A016-C89D-DB30-B538EF1825D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E4C440C9-754B-5CDC-978C-8E03D1D4C81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2383170F-42E7-711A-CDFE-12DD1D115EB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EFA17A-A00B-4D17-B3CB-D0DD80D8A78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3489" name="Text Box 1">
            <a:extLst>
              <a:ext uri="{FF2B5EF4-FFF2-40B4-BE49-F238E27FC236}">
                <a16:creationId xmlns:a16="http://schemas.microsoft.com/office/drawing/2014/main" id="{666E061F-86FF-AD7D-1D66-C8C308D94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1BB7B1DB-0DA2-4812-8082-AF2E188CEA5C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B4D9FA37-288A-D961-E8AB-37AA027AEF6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36F87C9-9A1E-9C3F-6B3B-21F3031884F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AAFA8975-E8B5-EBBF-23FB-2CDE0B7D966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5D3CDE-E352-4DD6-85A3-3145C8176DC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4513" name="Text Box 1">
            <a:extLst>
              <a:ext uri="{FF2B5EF4-FFF2-40B4-BE49-F238E27FC236}">
                <a16:creationId xmlns:a16="http://schemas.microsoft.com/office/drawing/2014/main" id="{65EF2F2F-CA7D-2C84-6667-4CC51A446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85351B11-E83D-41AD-8C2C-46B7DC64E2D9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CF83DB4E-B6BF-869F-D280-4B0F5D68E67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F4FEE1FA-CE6A-F250-65F3-2F899FDC237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24BD041D-0B80-0FEE-810A-244577B7AF6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652365-C7D0-40D3-B3CE-6B309BE1A46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5537" name="Text Box 1">
            <a:extLst>
              <a:ext uri="{FF2B5EF4-FFF2-40B4-BE49-F238E27FC236}">
                <a16:creationId xmlns:a16="http://schemas.microsoft.com/office/drawing/2014/main" id="{4E5D6F15-8D2B-D6D9-6F68-9BBA34379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48EE1D4C-89B2-465E-99E1-8252A6C2A997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8EEC5F66-0ED5-98AA-A634-AE3D530AA3F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60AD5DB-4388-62F3-75E3-A08D8DC7578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00F426BB-DC7B-A9C5-3BA5-7FE92569415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0FEAE5-3708-4068-82E6-EDE320E2A00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6561" name="Text Box 1">
            <a:extLst>
              <a:ext uri="{FF2B5EF4-FFF2-40B4-BE49-F238E27FC236}">
                <a16:creationId xmlns:a16="http://schemas.microsoft.com/office/drawing/2014/main" id="{91EA5359-8BAC-D372-DFB1-10EF711D2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29357417-7750-484C-B532-FEF795F2386A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F8E978A8-006D-10D3-7AE8-C49ABF09BD7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7BFDE96C-ED94-2503-1506-642297847CD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DB1D60DC-AAD7-E854-5601-54BBDA43BD1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4202C7-96AE-4023-8D73-F2FC690D05B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B847B1E7-C5AE-39D8-BC0E-D7EFE90AA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40701F25-37BD-4991-AB52-D63FA8D6703A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03D94113-78F1-0189-BAE5-D2DA32E626F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241EA947-6E23-5D9F-4934-77ADDB4AAE3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76C6701B-0A79-3A96-8955-382A08B3727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7AFE4B-D9E5-4B19-8547-C8BD7E366A4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8609" name="Rectangle 1">
            <a:extLst>
              <a:ext uri="{FF2B5EF4-FFF2-40B4-BE49-F238E27FC236}">
                <a16:creationId xmlns:a16="http://schemas.microsoft.com/office/drawing/2014/main" id="{6185B952-FBDE-2892-3127-31F7C7680A7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FFAB73B1-FA8D-6920-2483-989F8690E22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7E8F41CA-C311-F9D6-9686-1D654813C65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1D1462-7D6C-4EDF-A02D-0189F5C1DB4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1921" name="Rectangle 1">
            <a:extLst>
              <a:ext uri="{FF2B5EF4-FFF2-40B4-BE49-F238E27FC236}">
                <a16:creationId xmlns:a16="http://schemas.microsoft.com/office/drawing/2014/main" id="{F32D5A01-91C6-5600-00E7-39D0B4F3ED1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0875B292-E9D6-531D-CA87-3F4A58C6D98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B1C4B3AF-1A84-AC5F-2499-76CF3907A2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7DB9E8-BA70-49C8-B309-570F3DE1C90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9633" name="Rectangle 1">
            <a:extLst>
              <a:ext uri="{FF2B5EF4-FFF2-40B4-BE49-F238E27FC236}">
                <a16:creationId xmlns:a16="http://schemas.microsoft.com/office/drawing/2014/main" id="{1E969F1A-E93B-DD25-4F41-D97D495192B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89C71E19-B048-F6B7-3309-2A892C02AEC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692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669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3605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6797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1242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1367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704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119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982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918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312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02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296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648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561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045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445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9607A-0B4E-4060-A268-865382425A34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F80A7-6EDE-49A1-8FD9-90F7F21BF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3898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DN_GXgo3Y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440EA43F-FDA3-EC6C-FF6D-3AA003231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All about basalt</a:t>
            </a: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280D8A25-4C8A-4580-095D-963A55CC9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910" y="1310538"/>
            <a:ext cx="8028842" cy="505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2177">
                <a:solidFill>
                  <a:srgbClr val="CCCCFF"/>
                </a:solidFill>
                <a:ea typeface="Arial Unicode MS"/>
                <a:cs typeface="Arial Unicode MS"/>
                <a:hlinkClick r:id="rId3"/>
              </a:rPr>
              <a:t>https://www.youtube.com/watch?v=ADN_GXgo3YY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The pale and glassy </a:t>
            </a:r>
            <a:r>
              <a:rPr lang="en-AU" altLang="en-US" sz="2903">
                <a:solidFill>
                  <a:srgbClr val="C00000"/>
                </a:solidFill>
                <a:ea typeface="Arial Unicode MS"/>
                <a:cs typeface="Arial Unicode MS"/>
              </a:rPr>
              <a:t>acid lava r</a:t>
            </a:r>
            <a:r>
              <a:rPr lang="en-AU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hyolite/pumice is formed in subduction volcanoes. (PNG, White Island)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Bluestone/scoria/tuff is </a:t>
            </a:r>
            <a:r>
              <a:rPr lang="en-AU" altLang="en-US" sz="2903">
                <a:solidFill>
                  <a:srgbClr val="C00000"/>
                </a:solidFill>
                <a:ea typeface="Arial Unicode MS"/>
                <a:cs typeface="Arial Unicode MS"/>
              </a:rPr>
              <a:t>alkaline lava </a:t>
            </a:r>
            <a:r>
              <a:rPr lang="en-AU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and formed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around here.(scoria cones, 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crater lakes, stony rises)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AU" altLang="en-US" sz="2903">
              <a:solidFill>
                <a:srgbClr val="000080"/>
              </a:solidFill>
              <a:ea typeface="Arial Unicode MS"/>
              <a:cs typeface="Arial Unicode MS"/>
            </a:endParaRP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AU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Back to the history….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713D22C7-B240-F409-9F80-1F71A5EBE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00" y="3689668"/>
            <a:ext cx="3539892" cy="235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7CB50DFB-74E5-DF3D-92E9-C35ECFEAB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34564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The megafauna</a:t>
            </a:r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6457AD24-5724-9209-946A-C20BD874E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349" y="1045550"/>
            <a:ext cx="8027403" cy="519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Lavaflows blocked creeks to form wetlands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This encouraged early birds and megafauna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Some left tracks and fossils.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US" altLang="en-US" sz="2903">
              <a:solidFill>
                <a:srgbClr val="000080"/>
              </a:solidFill>
              <a:ea typeface="Arial Unicode MS"/>
              <a:cs typeface="Arial Unicode MS"/>
            </a:endParaRP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86E8851D-AE5F-AD66-AE3E-98BC15124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73" y="2684443"/>
            <a:ext cx="5240711" cy="355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C3BBD9E7-8980-53CA-4EDD-0F0E084D8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Mysteries 1. 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57633438-FDBB-FEAC-3AAE-014A30CF8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350" y="1175164"/>
            <a:ext cx="8028843" cy="437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Quartz reef in ironstone band on north shore Lake Tooliorook.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US" altLang="en-US" sz="2903">
              <a:solidFill>
                <a:srgbClr val="000080"/>
              </a:solidFill>
              <a:ea typeface="Arial Unicode MS"/>
              <a:cs typeface="Arial Unicode MS"/>
            </a:endParaRPr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838DA696-1FFC-237D-330F-57B8E80E8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30" y="2318644"/>
            <a:ext cx="7262683" cy="385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id="{1190DF37-3C36-8CA9-DE55-138A7F844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Mysteries 2</a:t>
            </a:r>
          </a:p>
        </p:txBody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FCDF0066-37E4-6CE8-4517-4E7B1D942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350" y="1414229"/>
            <a:ext cx="8028843" cy="413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Contour line of smooth quartz stones on the “boomerang ridge”. Glacial origin?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US" altLang="en-US" sz="2903">
              <a:solidFill>
                <a:srgbClr val="000080"/>
              </a:solidFill>
              <a:ea typeface="Arial Unicode MS"/>
              <a:cs typeface="Arial Unicode MS"/>
            </a:endParaRP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US" altLang="en-US" sz="2903">
              <a:solidFill>
                <a:srgbClr val="000080"/>
              </a:solidFill>
              <a:ea typeface="Arial Unicode MS"/>
              <a:cs typeface="Arial Unicode MS"/>
            </a:endParaRP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AF1CDD90-C78E-C6EA-EDD3-FB4DAE10E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937" y="2383451"/>
            <a:ext cx="6980412" cy="345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4F57A031-5644-8480-A75C-E00778ECE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9024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2659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Tx/>
              <a:buFontTx/>
              <a:buNone/>
            </a:pPr>
            <a:r>
              <a:rPr lang="en-US" altLang="en-US" sz="3266">
                <a:solidFill>
                  <a:srgbClr val="280099"/>
                </a:solidFill>
                <a:ea typeface="Arial Unicode MS"/>
                <a:cs typeface="Arial Unicode MS"/>
              </a:rPr>
              <a:t>Volcanoes!! Rift/ Ridge/ Plate/ Subduction.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C02E6575-7FF0-9215-71C2-67487FB53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889" y="1278855"/>
            <a:ext cx="7367814" cy="345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A05A81AE-C43B-2F84-9FEE-CE9949A9B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284" y="4811546"/>
            <a:ext cx="8544418" cy="179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Ours are plate volcanoes. 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Hot spot may be in the sea south of Portland?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D4016F5C-6E72-2DAE-F5CA-F2D99374B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9024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2659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Basalt plains  1 to 6 mya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1590ED1D-8314-054D-1DEF-7971882A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813" y="1221249"/>
            <a:ext cx="8129654" cy="508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A49863F1-1E84-7B44-2A6E-F60110E77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9024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2659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Shield volcano.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00F78E9B-190D-0BAE-65D8-B476E636C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55" y="1854915"/>
            <a:ext cx="3920092" cy="196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74E3857D-E12E-87ED-A757-F61F2AEC5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303" y="1795870"/>
            <a:ext cx="4396781" cy="428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Mt Widderin (caves)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480000 years ago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All older lava flows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2-6 million years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No water. Bluestone.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Mt Gellibrand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Mt Hamilton, Streatham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3FDA06C0-9685-CFD7-FEDB-8E55286C3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9024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2659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Scoria cone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29DD0E11-AD14-08A0-30FA-341C56D4A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10" y="2230795"/>
            <a:ext cx="3920092" cy="288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B276A7DD-D71F-EF0D-14AE-905D29AA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301" y="1795870"/>
            <a:ext cx="3920092" cy="396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Mount Noorat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Mount Elephant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Eruption through water forms scoria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Crater above water table in limestone.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Surrounded by stony rises lava flows.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A5597460-3CC6-86D3-1559-23317EFFC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9024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2659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Maar, (crater lake)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38A4E22E-2C1F-9DDC-D04E-4051281CF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95" y="1731063"/>
            <a:ext cx="3990659" cy="237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3">
            <a:extLst>
              <a:ext uri="{FF2B5EF4-FFF2-40B4-BE49-F238E27FC236}">
                <a16:creationId xmlns:a16="http://schemas.microsoft.com/office/drawing/2014/main" id="{A71D819F-297B-E29D-24A8-0C5F22ACC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431" y="4602724"/>
            <a:ext cx="3920092" cy="153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4">
            <a:extLst>
              <a:ext uri="{FF2B5EF4-FFF2-40B4-BE49-F238E27FC236}">
                <a16:creationId xmlns:a16="http://schemas.microsoft.com/office/drawing/2014/main" id="{883832A2-0C54-677F-6A4E-BFC64AF89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5047" y="1535202"/>
            <a:ext cx="4245566" cy="437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 marL="425450" indent="-320675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BullenMerri, Gnotuk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Purrumbeet, Tower Hill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In Aboriginal times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Thick water table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Crater lakes.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Rock blown to dust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No stony rises.</a:t>
            </a:r>
          </a:p>
          <a:p>
            <a:pPr>
              <a:lnSpc>
                <a:spcPct val="93000"/>
              </a:lnSpc>
              <a:spcAft>
                <a:spcPts val="1293"/>
              </a:spcAft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Fertile soil</a:t>
            </a:r>
          </a:p>
          <a:p>
            <a:pPr marL="388849">
              <a:lnSpc>
                <a:spcPct val="93000"/>
              </a:lnSpc>
              <a:spcAft>
                <a:spcPts val="1293"/>
              </a:spcAft>
              <a:buSzPct val="45000"/>
            </a:pPr>
            <a:endParaRPr lang="en-US" altLang="en-US" sz="2903">
              <a:solidFill>
                <a:srgbClr val="000080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>
            <a:extLst>
              <a:ext uri="{FF2B5EF4-FFF2-40B4-BE49-F238E27FC236}">
                <a16:creationId xmlns:a16="http://schemas.microsoft.com/office/drawing/2014/main" id="{3CA049D9-0CA8-7A6E-D46A-FD250223F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30"/>
            <a:ext cx="8224703" cy="6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Volcanic rocks</a:t>
            </a:r>
          </a:p>
        </p:txBody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7FA01892-9862-533F-F893-914369880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349" y="881373"/>
            <a:ext cx="3944575" cy="235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1 mya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US" altLang="en-US" sz="2903">
              <a:solidFill>
                <a:srgbClr val="000080"/>
              </a:solidFill>
              <a:ea typeface="Arial Unicode MS"/>
              <a:cs typeface="Arial Unicode MS"/>
            </a:endParaRP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4C8B191C-DAE2-9BD9-F3A6-817051A55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349" y="3429001"/>
            <a:ext cx="3944575" cy="274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180kya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US" altLang="en-US" sz="2903">
              <a:solidFill>
                <a:srgbClr val="000080"/>
              </a:solidFill>
              <a:ea typeface="Arial Unicode MS"/>
              <a:cs typeface="Arial Unicode MS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D3098D04-E8B3-8849-E2C5-5F167F530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0178" y="881374"/>
            <a:ext cx="3946014" cy="529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US" altLang="en-US" sz="2903">
                <a:solidFill>
                  <a:srgbClr val="000080"/>
                </a:solidFill>
                <a:ea typeface="Arial Unicode MS"/>
                <a:cs typeface="Arial Unicode MS"/>
              </a:rPr>
              <a:t>180kya types</a:t>
            </a: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A20116C9-F388-E545-9D37-A625C362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72" y="1275975"/>
            <a:ext cx="4873472" cy="365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id="{6D3E2F2C-1957-AD88-BA35-3887FA220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63" y="1271655"/>
            <a:ext cx="2874542" cy="214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9" name="Picture 7">
            <a:extLst>
              <a:ext uri="{FF2B5EF4-FFF2-40B4-BE49-F238E27FC236}">
                <a16:creationId xmlns:a16="http://schemas.microsoft.com/office/drawing/2014/main" id="{45BA4EBF-109F-B8B4-9688-4B81F2BC9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99" y="3840885"/>
            <a:ext cx="3169773" cy="267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>
            <a:extLst>
              <a:ext uri="{FF2B5EF4-FFF2-40B4-BE49-F238E27FC236}">
                <a16:creationId xmlns:a16="http://schemas.microsoft.com/office/drawing/2014/main" id="{0C4A5CD9-28DE-C912-F040-CCE3E1B12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867" y="456529"/>
            <a:ext cx="2949430" cy="53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en-US" altLang="en-US" sz="3992">
                <a:solidFill>
                  <a:srgbClr val="280099"/>
                </a:solidFill>
                <a:ea typeface="Arial Unicode MS"/>
                <a:cs typeface="Arial Unicode MS"/>
              </a:rPr>
              <a:t>Basalt uses</a:t>
            </a:r>
            <a:r>
              <a:rPr lang="en-US" altLang="en-US" sz="2903">
                <a:solidFill>
                  <a:srgbClr val="280099"/>
                </a:solidFill>
                <a:ea typeface="Arial Unicode MS"/>
                <a:cs typeface="Arial Unicode MS"/>
              </a:rPr>
              <a:t>.</a:t>
            </a: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AB6C3B5B-4014-D787-E9CC-8F6D87F1A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929" y="987944"/>
            <a:ext cx="4628646" cy="487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sz="1633"/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A391FA7F-345D-470E-F480-06B013A4A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867" y="1130520"/>
            <a:ext cx="2949430" cy="472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US" altLang="en-US" sz="2177">
                <a:solidFill>
                  <a:srgbClr val="000080"/>
                </a:solidFill>
                <a:ea typeface="Arial Unicode MS"/>
                <a:cs typeface="Arial Unicode MS"/>
              </a:rPr>
              <a:t>Bluestone for Buildings 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US" altLang="en-US" sz="2177">
                <a:solidFill>
                  <a:srgbClr val="000080"/>
                </a:solidFill>
                <a:ea typeface="Arial Unicode MS"/>
                <a:cs typeface="Arial Unicode MS"/>
              </a:rPr>
              <a:t>Crushed for Rail ballast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US" altLang="en-US" sz="2177">
                <a:solidFill>
                  <a:srgbClr val="000080"/>
                </a:solidFill>
                <a:ea typeface="Arial Unicode MS"/>
                <a:cs typeface="Arial Unicode MS"/>
              </a:rPr>
              <a:t>….And road surfacing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US" altLang="en-US" sz="2177">
                <a:solidFill>
                  <a:srgbClr val="000080"/>
                </a:solidFill>
                <a:ea typeface="Arial Unicode MS"/>
                <a:cs typeface="Arial Unicode MS"/>
              </a:rPr>
              <a:t>Sawn as facing for city buildings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US" altLang="en-US" sz="2177">
                <a:solidFill>
                  <a:srgbClr val="000080"/>
                </a:solidFill>
                <a:ea typeface="Arial Unicode MS"/>
                <a:cs typeface="Arial Unicode MS"/>
              </a:rPr>
              <a:t> </a:t>
            </a:r>
          </a:p>
          <a:p>
            <a:pPr>
              <a:lnSpc>
                <a:spcPct val="93000"/>
              </a:lnSpc>
              <a:spcAft>
                <a:spcPts val="1293"/>
              </a:spcAft>
            </a:pPr>
            <a:endParaRPr lang="en-US" altLang="en-US" sz="2177">
              <a:solidFill>
                <a:srgbClr val="000080"/>
              </a:solidFill>
              <a:ea typeface="Arial Unicode MS"/>
              <a:cs typeface="Arial Unicode MS"/>
            </a:endParaRPr>
          </a:p>
          <a:p>
            <a:pPr>
              <a:lnSpc>
                <a:spcPct val="93000"/>
              </a:lnSpc>
              <a:spcAft>
                <a:spcPts val="1293"/>
              </a:spcAft>
            </a:pPr>
            <a:r>
              <a:rPr lang="en-US" altLang="en-US" sz="2177">
                <a:solidFill>
                  <a:srgbClr val="000080"/>
                </a:solidFill>
                <a:ea typeface="Arial Unicode MS"/>
                <a:cs typeface="Arial Unicode MS"/>
              </a:rPr>
              <a:t>Quarries in recent lava flows give dense rock with few bubbles</a:t>
            </a:r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id="{7A43521D-5486-186D-692A-E54505F6E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246" y="1600009"/>
            <a:ext cx="5054931" cy="359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3FE288F1-D7C3-EA68-B594-A584B2151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en-US" altLang="en-US" sz="3720">
                <a:solidFill>
                  <a:srgbClr val="280099"/>
                </a:solidFill>
                <a:ea typeface="Arial Unicode MS"/>
                <a:cs typeface="Arial Unicode MS"/>
              </a:rPr>
              <a:t>Lismore geology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FF714D93-AB1D-F357-6746-23C21DE76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2" y="1208288"/>
            <a:ext cx="8011562" cy="502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18</TotalTime>
  <Words>293</Words>
  <Application>Microsoft Office PowerPoint</Application>
  <PresentationFormat>Widescreen</PresentationFormat>
  <Paragraphs>73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Arial Unicode MS</vt:lpstr>
      <vt:lpstr>Times New Roman</vt:lpstr>
      <vt:lpstr>Trebuchet MS</vt:lpstr>
      <vt:lpstr>Wingdings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lang</dc:creator>
  <cp:lastModifiedBy>chris lang</cp:lastModifiedBy>
  <cp:revision>3</cp:revision>
  <dcterms:created xsi:type="dcterms:W3CDTF">2025-04-19T04:13:12Z</dcterms:created>
  <dcterms:modified xsi:type="dcterms:W3CDTF">2025-04-19T10:50:42Z</dcterms:modified>
</cp:coreProperties>
</file>