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72" r:id="rId2"/>
    <p:sldId id="271" r:id="rId3"/>
    <p:sldId id="273" r:id="rId4"/>
    <p:sldId id="257" r:id="rId5"/>
    <p:sldId id="258" r:id="rId6"/>
    <p:sldId id="260" r:id="rId7"/>
    <p:sldId id="274" r:id="rId8"/>
    <p:sldId id="292" r:id="rId9"/>
    <p:sldId id="261" r:id="rId10"/>
    <p:sldId id="293" r:id="rId11"/>
    <p:sldId id="262" r:id="rId12"/>
    <p:sldId id="25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0" autoAdjust="0"/>
    <p:restoredTop sz="94660"/>
  </p:normalViewPr>
  <p:slideViewPr>
    <p:cSldViewPr snapToGrid="0">
      <p:cViewPr varScale="1">
        <p:scale>
          <a:sx n="71" d="100"/>
          <a:sy n="71" d="100"/>
        </p:scale>
        <p:origin x="3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CB3D-97A5-414C-BE01-108E3DCD995E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A6F96-F395-482D-AAEF-3ACE1682D5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681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>
            <a:extLst>
              <a:ext uri="{FF2B5EF4-FFF2-40B4-BE49-F238E27FC236}">
                <a16:creationId xmlns:a16="http://schemas.microsoft.com/office/drawing/2014/main" id="{3957BD7A-B005-9135-8F68-833066C4DF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BE8454-D311-44D0-B92B-4413E189C1CA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8F9DC555-B2A3-FDAD-7018-871F20A98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AB7463A5-7EAD-B5C2-F11E-64DCE71E1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id="{8ACD94D6-2A1C-F202-41C2-E16E83EE0D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32BDB2-BF3D-4F46-86CC-9D2E9C412268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CCC19857-AE35-9C42-81ED-6EC585E85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111727BD-54E2-EEDD-EC05-1D8E8E85A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>
            <a:extLst>
              <a:ext uri="{FF2B5EF4-FFF2-40B4-BE49-F238E27FC236}">
                <a16:creationId xmlns:a16="http://schemas.microsoft.com/office/drawing/2014/main" id="{67F87ADF-117B-AB2B-1BDA-ECE842AACC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3A0EBB2-C0F2-4D25-9993-44FFF9953AD8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94619AC1-DA4C-227F-E88C-CD0488745B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4A40AAE8-A3C0-5055-95B0-A0D4EC60C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>
            <a:extLst>
              <a:ext uri="{FF2B5EF4-FFF2-40B4-BE49-F238E27FC236}">
                <a16:creationId xmlns:a16="http://schemas.microsoft.com/office/drawing/2014/main" id="{B997AEE7-1082-33CB-FEEA-A716D009021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474D13-E266-41C4-94BA-A71C60BDF605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CD423888-B8DA-A027-A6F1-16EBE97A3E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DD9F906E-5C7D-D408-143E-9CFF22AF6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>
            <a:extLst>
              <a:ext uri="{FF2B5EF4-FFF2-40B4-BE49-F238E27FC236}">
                <a16:creationId xmlns:a16="http://schemas.microsoft.com/office/drawing/2014/main" id="{CD6DC671-91F9-092F-B0E6-1C175002E1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68480B4-2089-48CC-95FC-4DEAD792365B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9CABCD75-01A7-182C-275A-975EB5727A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7746F49F-DF4E-51B4-62C0-E07ADD0B8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>
            <a:extLst>
              <a:ext uri="{FF2B5EF4-FFF2-40B4-BE49-F238E27FC236}">
                <a16:creationId xmlns:a16="http://schemas.microsoft.com/office/drawing/2014/main" id="{440961D5-B457-8E83-3F19-1BD1BB1B73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F2F9D9-29BF-4AA2-BC6C-148073CC681F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D9FD4C36-DDE0-D2BD-BCA3-B29CD933ED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0EE8EC81-9331-A678-8199-1A6480617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31B-AD1F-43E8-AD6C-8624EEC262CD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63D7-BAD8-43AF-8126-E0AA81050B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781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31B-AD1F-43E8-AD6C-8624EEC262CD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63D7-BAD8-43AF-8126-E0AA81050B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732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31B-AD1F-43E8-AD6C-8624EEC262CD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63D7-BAD8-43AF-8126-E0AA81050B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9410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31B-AD1F-43E8-AD6C-8624EEC262CD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63D7-BAD8-43AF-8126-E0AA81050B75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9191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31B-AD1F-43E8-AD6C-8624EEC262CD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63D7-BAD8-43AF-8126-E0AA81050B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468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31B-AD1F-43E8-AD6C-8624EEC262CD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63D7-BAD8-43AF-8126-E0AA81050B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8617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31B-AD1F-43E8-AD6C-8624EEC262CD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63D7-BAD8-43AF-8126-E0AA81050B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408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31B-AD1F-43E8-AD6C-8624EEC262CD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63D7-BAD8-43AF-8126-E0AA81050B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3405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31B-AD1F-43E8-AD6C-8624EEC262CD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63D7-BAD8-43AF-8126-E0AA81050B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5701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5119" cy="114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1680" y="1795869"/>
            <a:ext cx="10704001" cy="1805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1680" y="3740073"/>
            <a:ext cx="10704001" cy="1807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66381F3-90FA-6CD7-D199-10FCC234CC0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B99B6C6-019F-FC87-CE54-A1089B9AC9E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3B50E28-166D-0E7A-1C3D-C5087854B8F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BB8B9-23A0-4249-9E77-471DE304D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16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31B-AD1F-43E8-AD6C-8624EEC262CD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63D7-BAD8-43AF-8126-E0AA81050B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8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31B-AD1F-43E8-AD6C-8624EEC262CD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63D7-BAD8-43AF-8126-E0AA81050B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923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31B-AD1F-43E8-AD6C-8624EEC262CD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63D7-BAD8-43AF-8126-E0AA81050B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890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31B-AD1F-43E8-AD6C-8624EEC262CD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63D7-BAD8-43AF-8126-E0AA81050B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159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31B-AD1F-43E8-AD6C-8624EEC262CD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63D7-BAD8-43AF-8126-E0AA81050B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514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31B-AD1F-43E8-AD6C-8624EEC262CD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63D7-BAD8-43AF-8126-E0AA81050B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761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31B-AD1F-43E8-AD6C-8624EEC262CD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63D7-BAD8-43AF-8126-E0AA81050B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667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331B-AD1F-43E8-AD6C-8624EEC262CD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263D7-BAD8-43AF-8126-E0AA81050B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691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F0D331B-AD1F-43E8-AD6C-8624EEC262CD}" type="datetimeFigureOut">
              <a:rPr lang="en-AU" smtClean="0"/>
              <a:t>19/04/2025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2B263D7-BAD8-43AF-8126-E0AA81050B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2739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ekendgeology.com/geology-of-victoria-1/" TargetMode="External"/><Relationship Id="rId2" Type="http://schemas.openxmlformats.org/officeDocument/2006/relationships/hyperlink" Target="https://dinosaurpictures.org/ancient-earth#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98io3UItZ9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91C945A7-CB58-A4EC-8298-27A03CE29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</p:spPr>
        <p:txBody>
          <a:bodyPr vert="horz" lIns="91440" tIns="32659" rIns="91440" bIns="45720" rtlCol="0" anchor="ctr">
            <a:normAutofit/>
          </a:bodyPr>
          <a:lstStyle/>
          <a:p>
            <a:pPr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altLang="en-US"/>
              <a:t>Geology of Lismore area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FD3AFAB-B41B-4E5A-8F05-57369ECFAAD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854755" y="1350863"/>
            <a:ext cx="8544418" cy="1980208"/>
          </a:xfrm>
        </p:spPr>
        <p:txBody>
          <a:bodyPr/>
          <a:lstStyle/>
          <a:p>
            <a:pPr marL="0" indent="0">
              <a:buNone/>
              <a:tabLst>
                <a:tab pos="0" algn="l"/>
                <a:tab pos="102253" algn="l"/>
                <a:tab pos="517025" algn="l"/>
                <a:tab pos="931797" algn="l"/>
                <a:tab pos="1346569" algn="l"/>
                <a:tab pos="1761341" algn="l"/>
                <a:tab pos="2176112" algn="l"/>
                <a:tab pos="2590884" algn="l"/>
                <a:tab pos="3005656" algn="l"/>
                <a:tab pos="3420428" algn="l"/>
                <a:tab pos="3835200" algn="l"/>
                <a:tab pos="4249972" algn="l"/>
                <a:tab pos="4664743" algn="l"/>
                <a:tab pos="5079515" algn="l"/>
                <a:tab pos="5494287" algn="l"/>
                <a:tab pos="5909059" algn="l"/>
                <a:tab pos="6323831" algn="l"/>
                <a:tab pos="6738603" algn="l"/>
                <a:tab pos="7153375" algn="l"/>
                <a:tab pos="7568146" algn="l"/>
                <a:tab pos="7982918" algn="l"/>
                <a:tab pos="8537387" algn="l"/>
              </a:tabLst>
            </a:pPr>
            <a:r>
              <a:rPr lang="en-US" altLang="en-US" dirty="0"/>
              <a:t>A brief, wet &amp; bumpy trip down memory lane......</a:t>
            </a:r>
          </a:p>
          <a:p>
            <a:pPr marL="0" indent="0">
              <a:buNone/>
              <a:tabLst>
                <a:tab pos="0" algn="l"/>
                <a:tab pos="102253" algn="l"/>
                <a:tab pos="517025" algn="l"/>
                <a:tab pos="931797" algn="l"/>
                <a:tab pos="1346569" algn="l"/>
                <a:tab pos="1761341" algn="l"/>
                <a:tab pos="2176112" algn="l"/>
                <a:tab pos="2590884" algn="l"/>
                <a:tab pos="3005656" algn="l"/>
                <a:tab pos="3420428" algn="l"/>
                <a:tab pos="3835200" algn="l"/>
                <a:tab pos="4249972" algn="l"/>
                <a:tab pos="4664743" algn="l"/>
                <a:tab pos="5079515" algn="l"/>
                <a:tab pos="5494287" algn="l"/>
                <a:tab pos="5909059" algn="l"/>
                <a:tab pos="6323831" algn="l"/>
                <a:tab pos="6738603" algn="l"/>
                <a:tab pos="7153375" algn="l"/>
                <a:tab pos="7568146" algn="l"/>
                <a:tab pos="7982918" algn="l"/>
                <a:tab pos="8537387" algn="l"/>
              </a:tabLst>
            </a:pPr>
            <a:r>
              <a:rPr lang="en-US" altLang="en-US" dirty="0"/>
              <a:t>Geological </a:t>
            </a:r>
            <a:r>
              <a:rPr lang="en-US" altLang="en-US" dirty="0" err="1"/>
              <a:t>SurveyVic</a:t>
            </a:r>
            <a:r>
              <a:rPr lang="en-US" altLang="en-US" dirty="0"/>
              <a:t>.    (references acknowledged)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5686CE73-2E55-CC5C-6EC3-110C61042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72" y="2707485"/>
            <a:ext cx="4058346" cy="3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3">
            <a:extLst>
              <a:ext uri="{FF2B5EF4-FFF2-40B4-BE49-F238E27FC236}">
                <a16:creationId xmlns:a16="http://schemas.microsoft.com/office/drawing/2014/main" id="{A987E446-2EDB-DB96-CDDF-B16739BB1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72" y="2716126"/>
            <a:ext cx="4058346" cy="3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E768092-C329-B5E8-C84A-9F2304489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Granite and quartz intrusions</a:t>
            </a:r>
            <a:endParaRPr lang="en-AU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8C04FE4F-F07A-AEA2-B98D-2780C9137F7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r>
              <a:rPr lang="en-US" altLang="en-US"/>
              <a:t>Gala again…to Stawell</a:t>
            </a:r>
          </a:p>
          <a:p>
            <a:pPr marL="0" indent="0"/>
            <a:r>
              <a:rPr lang="en-US" altLang="en-US" sz="2177"/>
              <a:t>400mya.     All colours</a:t>
            </a:r>
          </a:p>
          <a:p>
            <a:pPr marL="0" indent="0"/>
            <a:endParaRPr lang="en-US" altLang="en-US" sz="2177"/>
          </a:p>
          <a:p>
            <a:pPr marL="0" indent="0"/>
            <a:endParaRPr lang="en-AU" altLang="en-US" sz="2177"/>
          </a:p>
        </p:txBody>
      </p:sp>
      <p:pic>
        <p:nvPicPr>
          <p:cNvPr id="17412" name="Content Placeholder 5" descr="A rock on a table&#10;&#10;AI-generated content may be incorrect.">
            <a:extLst>
              <a:ext uri="{FF2B5EF4-FFF2-40B4-BE49-F238E27FC236}">
                <a16:creationId xmlns:a16="http://schemas.microsoft.com/office/drawing/2014/main" id="{8D8C61DE-1E14-BD51-B521-0C322CCB061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106" y="2841419"/>
            <a:ext cx="3946014" cy="3395877"/>
          </a:xfrm>
        </p:spPr>
      </p:pic>
      <p:pic>
        <p:nvPicPr>
          <p:cNvPr id="17413" name="Picture 7" descr="A close-up of a rock&#10;&#10;AI-generated content may be incorrect.">
            <a:extLst>
              <a:ext uri="{FF2B5EF4-FFF2-40B4-BE49-F238E27FC236}">
                <a16:creationId xmlns:a16="http://schemas.microsoft.com/office/drawing/2014/main" id="{07DABA7D-28EA-AF77-A1B1-7E15E4783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636" y="2043576"/>
            <a:ext cx="3341151" cy="406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2ECFB1A9-F08B-7E32-A13E-7998FBD8A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</p:spPr>
        <p:txBody>
          <a:bodyPr vert="horz" lIns="91440" tIns="32659" rIns="91440" bIns="45720" rtlCol="0" anchor="ctr">
            <a:normAutofit/>
          </a:bodyPr>
          <a:lstStyle/>
          <a:p>
            <a:pPr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altLang="en-US"/>
              <a:t>Carboniferous 300 mya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41264C5D-33EC-6123-5682-151684DA55E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312559" y="1386867"/>
            <a:ext cx="4920996" cy="4850429"/>
          </a:xfrm>
        </p:spPr>
        <p:txBody>
          <a:bodyPr/>
          <a:lstStyle/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r>
              <a:rPr lang="en-US" altLang="en-US" dirty="0"/>
              <a:t>Now near the south pole</a:t>
            </a:r>
          </a:p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r>
              <a:rPr lang="en-US" altLang="en-US" dirty="0"/>
              <a:t>Above sea but under earth and ice.</a:t>
            </a:r>
          </a:p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r>
              <a:rPr lang="en-US" altLang="en-US" dirty="0"/>
              <a:t>And under melting glaciers</a:t>
            </a:r>
          </a:p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r>
              <a:rPr lang="en-US" altLang="en-US" dirty="0"/>
              <a:t>Trees rotting to form coal at Anglesea</a:t>
            </a:r>
          </a:p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r>
              <a:rPr lang="en-US" altLang="en-US" dirty="0"/>
              <a:t>Oil/gas forms under the sea</a:t>
            </a:r>
          </a:p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r>
              <a:rPr lang="en-US" altLang="en-US" dirty="0"/>
              <a:t>Coal forms in fresh water.</a:t>
            </a:r>
          </a:p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r>
              <a:rPr lang="en-US" altLang="en-US" dirty="0"/>
              <a:t>Fossils form in either?</a:t>
            </a:r>
          </a:p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endParaRPr lang="en-US" altLang="en-US" dirty="0"/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2EE32E3E-FE42-F8AB-81D2-9B9680EA8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55" y="1824673"/>
            <a:ext cx="3261943" cy="296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DBAC1-7680-5802-8190-C4E917DBDD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3AC0A-DF41-9BB1-1F7F-2CBEC84C14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551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FA5ADB1-7E51-BF79-A243-F24A27E54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/>
              <a:t>Geology around Lismore</a:t>
            </a:r>
            <a:endParaRPr lang="en-AU" altLang="en-US" dirty="0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6104582E-9927-99C8-8F2C-E4FFAD1782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77350" y="1208288"/>
            <a:ext cx="8028843" cy="4833147"/>
          </a:xfrm>
        </p:spPr>
        <p:txBody>
          <a:bodyPr/>
          <a:lstStyle/>
          <a:p>
            <a:pPr eaLnBrk="1"/>
            <a:r>
              <a:rPr lang="en-US" altLang="en-US" dirty="0"/>
              <a:t>Meet the Earth!</a:t>
            </a:r>
          </a:p>
          <a:p>
            <a:pPr eaLnBrk="1"/>
            <a:r>
              <a:rPr lang="en-US" altLang="en-US" dirty="0"/>
              <a:t>We will look at some important dates</a:t>
            </a:r>
          </a:p>
          <a:p>
            <a:pPr eaLnBrk="1"/>
            <a:r>
              <a:rPr lang="en-US" altLang="en-US" dirty="0"/>
              <a:t>What happened in the past….</a:t>
            </a:r>
          </a:p>
          <a:p>
            <a:pPr eaLnBrk="1"/>
            <a:r>
              <a:rPr lang="en-US" altLang="en-US" dirty="0"/>
              <a:t>                …..and what traces we see of it now. </a:t>
            </a:r>
          </a:p>
          <a:p>
            <a:pPr eaLnBrk="1"/>
            <a:r>
              <a:rPr lang="en-US" altLang="en-US" dirty="0"/>
              <a:t>First, we set up the earth as it is today. </a:t>
            </a:r>
          </a:p>
          <a:p>
            <a:pPr eaLnBrk="1"/>
            <a:r>
              <a:rPr lang="en-US" altLang="en-US" dirty="0"/>
              <a:t>(Must pay extra to see tomorrow!)</a:t>
            </a:r>
          </a:p>
          <a:p>
            <a:pPr eaLnBrk="1"/>
            <a:r>
              <a:rPr lang="en-US" altLang="en-US" dirty="0">
                <a:solidFill>
                  <a:srgbClr val="CCCCFF"/>
                </a:solidFill>
                <a:hlinkClick r:id="rId2"/>
              </a:rPr>
              <a:t>https://dinosaurpictures.org/ancient-earth#0</a:t>
            </a:r>
            <a:endParaRPr lang="en-US" altLang="en-US" dirty="0">
              <a:solidFill>
                <a:srgbClr val="CCCCFF"/>
              </a:solidFill>
            </a:endParaRPr>
          </a:p>
          <a:p>
            <a:pPr eaLnBrk="1"/>
            <a:r>
              <a:rPr lang="en-US" altLang="en-US" sz="2540" dirty="0">
                <a:hlinkClick r:id="rId3"/>
              </a:rPr>
              <a:t>https://weekendgeology.com/geology-of-victoria-1/</a:t>
            </a:r>
            <a:endParaRPr lang="en-US" altLang="en-US" sz="2540" dirty="0"/>
          </a:p>
          <a:p>
            <a:pPr eaLnBrk="1"/>
            <a:endParaRPr lang="en-US" altLang="en-US" sz="2540" dirty="0"/>
          </a:p>
          <a:p>
            <a:pPr eaLnBrk="1"/>
            <a:endParaRPr lang="en-AU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588E80D-08C8-AEE6-BD0C-7A0B97B66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/>
              <a:t>Meet the Earth</a:t>
            </a:r>
            <a:br>
              <a:rPr lang="en-US" altLang="en-US"/>
            </a:br>
            <a:r>
              <a:rPr lang="en-US" altLang="en-US" sz="2540"/>
              <a:t>But first: some basics……</a:t>
            </a:r>
            <a:endParaRPr lang="en-AU" altLang="en-US" sz="2540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4EED9CE9-E2E7-54F4-D0C3-5E1371A044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42157" y="1414229"/>
            <a:ext cx="7964036" cy="4693453"/>
          </a:xfrm>
        </p:spPr>
        <p:txBody>
          <a:bodyPr/>
          <a:lstStyle/>
          <a:p>
            <a:pPr eaLnBrk="1"/>
            <a:r>
              <a:rPr lang="en-US" altLang="en-US"/>
              <a:t>How old?</a:t>
            </a:r>
          </a:p>
          <a:p>
            <a:pPr eaLnBrk="1"/>
            <a:r>
              <a:rPr lang="en-US" altLang="en-US"/>
              <a:t>How big?</a:t>
            </a:r>
          </a:p>
          <a:p>
            <a:pPr eaLnBrk="1"/>
            <a:r>
              <a:rPr lang="en-US" altLang="en-US"/>
              <a:t>What layers?</a:t>
            </a:r>
          </a:p>
          <a:p>
            <a:pPr eaLnBrk="1"/>
            <a:endParaRPr lang="en-US" altLang="en-US"/>
          </a:p>
          <a:p>
            <a:pPr eaLnBrk="1"/>
            <a:r>
              <a:rPr lang="en-AU" altLang="en-US">
                <a:hlinkClick r:id="rId2"/>
              </a:rPr>
              <a:t>https://www.youtube.com/watch?v=98io3UItZ98</a:t>
            </a:r>
            <a:endParaRPr lang="en-AU" altLang="en-US"/>
          </a:p>
          <a:p>
            <a:pPr eaLnBrk="1"/>
            <a:r>
              <a:rPr lang="en-AU" altLang="en-US"/>
              <a:t>What is the crust made of?</a:t>
            </a:r>
          </a:p>
          <a:p>
            <a:pPr eaLnBrk="1"/>
            <a:r>
              <a:rPr lang="en-AU" altLang="en-US"/>
              <a:t>B….., G……, L…….., </a:t>
            </a:r>
          </a:p>
          <a:p>
            <a:pPr eaLnBrk="1"/>
            <a:r>
              <a:rPr lang="en-AU" altLang="en-US"/>
              <a:t>Then:  S........., Min.…., Met…….</a:t>
            </a:r>
          </a:p>
          <a:p>
            <a:pPr eaLnBrk="1"/>
            <a:r>
              <a:rPr lang="en-AU" altLang="en-US"/>
              <a:t> </a:t>
            </a: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101F66FF-A2B6-9FE6-09B3-92D9B7614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947" y="1414229"/>
            <a:ext cx="2646998" cy="201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C1806FCE-245C-C340-D85E-095FE6FE4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</p:spPr>
        <p:txBody>
          <a:bodyPr vert="horz" lIns="91440" tIns="32659" rIns="91440" bIns="45720" rtlCol="0" anchor="ctr">
            <a:normAutofit fontScale="90000"/>
          </a:bodyPr>
          <a:lstStyle/>
          <a:p>
            <a:pPr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altLang="en-US"/>
              <a:t>Cambrian  500 million years ago...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F200086-3199-FC2B-3F0F-4E25AFCD30E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93301" y="1418550"/>
            <a:ext cx="3920092" cy="5016046"/>
          </a:xfrm>
        </p:spPr>
        <p:txBody>
          <a:bodyPr/>
          <a:lstStyle/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r>
              <a:rPr lang="en-US" altLang="en-US"/>
              <a:t>We are…..</a:t>
            </a:r>
          </a:p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r>
              <a:rPr lang="en-US" altLang="en-US"/>
              <a:t>Deep under the sea</a:t>
            </a:r>
          </a:p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r>
              <a:rPr lang="en-US" altLang="en-US"/>
              <a:t>Near New York</a:t>
            </a:r>
          </a:p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r>
              <a:rPr lang="en-US" altLang="en-US"/>
              <a:t>Crashing into Pangea (Gondwana)</a:t>
            </a:r>
          </a:p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r>
              <a:rPr lang="en-US" altLang="en-US"/>
              <a:t>Volcanoes nearby</a:t>
            </a:r>
          </a:p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r>
              <a:rPr lang="en-US" altLang="en-US"/>
              <a:t>“Cambrian explosion” of marine life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6FA9F487-BB86-D56C-A0B8-F2340D6DB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70" y="1987409"/>
            <a:ext cx="3920092" cy="347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83074C1-1815-8782-980C-0FE319187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</p:spPr>
        <p:txBody>
          <a:bodyPr vert="horz" lIns="91440" tIns="32659" rIns="91440" bIns="45720" rtlCol="0" anchor="ctr">
            <a:normAutofit/>
          </a:bodyPr>
          <a:lstStyle/>
          <a:p>
            <a:pPr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altLang="en-US"/>
              <a:t>Gondwana subduction.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1C55C64E-3072-06F0-9CEC-F03CFEE59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44" y="1244292"/>
            <a:ext cx="4892193" cy="259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3">
            <a:extLst>
              <a:ext uri="{FF2B5EF4-FFF2-40B4-BE49-F238E27FC236}">
                <a16:creationId xmlns:a16="http://schemas.microsoft.com/office/drawing/2014/main" id="{7E37DC63-E11D-0F89-602E-8A346D0C1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83" y="3898491"/>
            <a:ext cx="7059621" cy="257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1E7CFF3C-2E8C-3CDC-252F-EE7DA4CDE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</p:spPr>
        <p:txBody>
          <a:bodyPr vert="horz" lIns="91440" tIns="32659" rIns="91440" bIns="45720" rtlCol="0" anchor="ctr">
            <a:normAutofit/>
          </a:bodyPr>
          <a:lstStyle/>
          <a:p>
            <a:pPr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altLang="en-US"/>
              <a:t>Silurian 450 mya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BABC228-506C-642B-83D8-638394DDD4D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822373" y="1795870"/>
            <a:ext cx="4327654" cy="3755914"/>
          </a:xfrm>
        </p:spPr>
        <p:txBody>
          <a:bodyPr/>
          <a:lstStyle/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r>
              <a:rPr lang="en-US" altLang="en-US"/>
              <a:t>After a mass extinction</a:t>
            </a:r>
          </a:p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r>
              <a:rPr lang="en-US" altLang="en-US"/>
              <a:t>Deep under sea.</a:t>
            </a:r>
          </a:p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r>
              <a:rPr lang="en-US" altLang="en-US"/>
              <a:t>New animals shells.</a:t>
            </a:r>
          </a:p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r>
              <a:rPr lang="en-US" altLang="en-US"/>
              <a:t>Ballarat sediments/gold</a:t>
            </a:r>
          </a:p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r>
              <a:rPr lang="en-US" altLang="en-US"/>
              <a:t>Grampians strata</a:t>
            </a:r>
          </a:p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r>
              <a:rPr lang="en-US" altLang="en-US"/>
              <a:t>Drifting south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E834AE4D-25D4-3037-6060-DD9E09C80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88" y="1208288"/>
            <a:ext cx="2418013" cy="238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B17614C-89E8-23CD-0132-9BDC4E832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/>
              <a:t>Traces of the time</a:t>
            </a:r>
            <a:endParaRPr lang="en-AU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098C7149-C76F-67A9-3117-F50A6647ABC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177349" y="1795870"/>
            <a:ext cx="3944575" cy="4507673"/>
          </a:xfrm>
        </p:spPr>
        <p:txBody>
          <a:bodyPr/>
          <a:lstStyle/>
          <a:p>
            <a:pPr marL="0" indent="0"/>
            <a:r>
              <a:rPr lang="en-US" altLang="en-US"/>
              <a:t>Ballarat gold fields</a:t>
            </a:r>
          </a:p>
          <a:p>
            <a:pPr marL="0" indent="0"/>
            <a:endParaRPr lang="en-US" altLang="en-US"/>
          </a:p>
          <a:p>
            <a:pPr marL="0" indent="0"/>
            <a:endParaRPr lang="en-US" altLang="en-US"/>
          </a:p>
          <a:p>
            <a:pPr marL="0" indent="0"/>
            <a:r>
              <a:rPr lang="en-US" altLang="en-US"/>
              <a:t>Glenthompson	hopes</a:t>
            </a:r>
          </a:p>
          <a:p>
            <a:pPr marL="0" indent="0"/>
            <a:endParaRPr lang="en-US" altLang="en-US"/>
          </a:p>
          <a:p>
            <a:pPr marL="0" indent="0"/>
            <a:endParaRPr lang="en-US" altLang="en-US"/>
          </a:p>
          <a:p>
            <a:pPr marL="0" indent="0"/>
            <a:r>
              <a:rPr lang="en-US" altLang="en-US"/>
              <a:t>Lismore Granite</a:t>
            </a:r>
            <a:endParaRPr lang="en-AU" altLang="en-US"/>
          </a:p>
        </p:txBody>
      </p:sp>
      <p:pic>
        <p:nvPicPr>
          <p:cNvPr id="13316" name="Content Placeholder 5" descr="A hill with trees in the background&#10;&#10;AI-generated content may be incorrect.">
            <a:extLst>
              <a:ext uri="{FF2B5EF4-FFF2-40B4-BE49-F238E27FC236}">
                <a16:creationId xmlns:a16="http://schemas.microsoft.com/office/drawing/2014/main" id="{650376F4-860B-7C58-6C49-9B0050E7586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4418" y="1208288"/>
            <a:ext cx="3946014" cy="1411348"/>
          </a:xfrm>
        </p:spPr>
      </p:pic>
      <p:pic>
        <p:nvPicPr>
          <p:cNvPr id="13317" name="Picture 7" descr="A body of water with rocks and trees&#10;&#10;AI-generated content may be incorrect.">
            <a:extLst>
              <a:ext uri="{FF2B5EF4-FFF2-40B4-BE49-F238E27FC236}">
                <a16:creationId xmlns:a16="http://schemas.microsoft.com/office/drawing/2014/main" id="{B6ACBBF9-4FA5-11C3-1043-F89F2083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636" y="4500473"/>
            <a:ext cx="3567255" cy="179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A map of the land&#10;&#10;AI-generated content may be incorrect.">
            <a:extLst>
              <a:ext uri="{FF2B5EF4-FFF2-40B4-BE49-F238E27FC236}">
                <a16:creationId xmlns:a16="http://schemas.microsoft.com/office/drawing/2014/main" id="{099907C5-AD3F-387E-1A84-F86C8C8FA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691" y="2788133"/>
            <a:ext cx="1523680" cy="154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1241DA9-5101-E4E4-00D6-DD7EE733A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oldest rocks</a:t>
            </a:r>
            <a:endParaRPr lang="en-AU" alt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982B3C7-0F96-B9F3-2A62-93B46BA513C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177349" y="1414229"/>
            <a:ext cx="3944575" cy="4133234"/>
          </a:xfrm>
        </p:spPr>
        <p:txBody>
          <a:bodyPr/>
          <a:lstStyle/>
          <a:p>
            <a:pPr marL="0" indent="0"/>
            <a:r>
              <a:rPr lang="en-US" altLang="en-US"/>
              <a:t>Gala sandstones</a:t>
            </a:r>
          </a:p>
          <a:p>
            <a:pPr marL="0" indent="0"/>
            <a:r>
              <a:rPr lang="en-US" altLang="en-US" sz="2177"/>
              <a:t>Silurian? 430mya</a:t>
            </a:r>
          </a:p>
          <a:p>
            <a:pPr marL="0" indent="0"/>
            <a:endParaRPr lang="en-AU" altLang="en-US" sz="2177"/>
          </a:p>
        </p:txBody>
      </p:sp>
      <p:sp>
        <p:nvSpPr>
          <p:cNvPr id="14340" name="Content Placeholder 3">
            <a:extLst>
              <a:ext uri="{FF2B5EF4-FFF2-40B4-BE49-F238E27FC236}">
                <a16:creationId xmlns:a16="http://schemas.microsoft.com/office/drawing/2014/main" id="{D0387EEB-AD40-735C-DCA1-9CC9F6E458C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260178" y="1414229"/>
            <a:ext cx="3946014" cy="4821626"/>
          </a:xfrm>
        </p:spPr>
        <p:txBody>
          <a:bodyPr/>
          <a:lstStyle/>
          <a:p>
            <a:pPr marL="0" indent="0"/>
            <a:r>
              <a:rPr lang="en-US" altLang="en-US"/>
              <a:t>Ballarat mudstones</a:t>
            </a:r>
          </a:p>
          <a:p>
            <a:pPr marL="0" indent="0"/>
            <a:r>
              <a:rPr lang="en-US" altLang="en-US" sz="2177"/>
              <a:t>Ordovician 450mya</a:t>
            </a:r>
          </a:p>
          <a:p>
            <a:pPr marL="0" indent="0"/>
            <a:endParaRPr lang="en-AU" altLang="en-US" sz="2177"/>
          </a:p>
        </p:txBody>
      </p:sp>
      <p:pic>
        <p:nvPicPr>
          <p:cNvPr id="14341" name="Picture 5" descr="A piece of rock with a note&#10;&#10;AI-generated content may be incorrect.">
            <a:extLst>
              <a:ext uri="{FF2B5EF4-FFF2-40B4-BE49-F238E27FC236}">
                <a16:creationId xmlns:a16="http://schemas.microsoft.com/office/drawing/2014/main" id="{18EC9650-D2A8-D342-26BA-EFA5288F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49" y="2318644"/>
            <a:ext cx="3146731" cy="39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A close-up of a rock&#10;&#10;AI-generated content may be incorrect.">
            <a:extLst>
              <a:ext uri="{FF2B5EF4-FFF2-40B4-BE49-F238E27FC236}">
                <a16:creationId xmlns:a16="http://schemas.microsoft.com/office/drawing/2014/main" id="{F4FE21FF-4989-92B5-5B2C-3FC3C3445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924" y="2380571"/>
            <a:ext cx="3371393" cy="38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CFE188CC-DC1C-96D4-6703-FA7862C2D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049" y="273629"/>
            <a:ext cx="8229024" cy="1144921"/>
          </a:xfrm>
        </p:spPr>
        <p:txBody>
          <a:bodyPr vert="horz" lIns="91440" tIns="32659" rIns="91440" bIns="45720" rtlCol="0" anchor="ctr">
            <a:normAutofit/>
          </a:bodyPr>
          <a:lstStyle/>
          <a:p>
            <a:pPr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altLang="en-US"/>
              <a:t>Devonian 400 mya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D4395EC-EEA6-FEC2-D5EE-A9931E2CBF4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177349" y="1795870"/>
            <a:ext cx="3920092" cy="3755914"/>
          </a:xfrm>
        </p:spPr>
        <p:txBody>
          <a:bodyPr/>
          <a:lstStyle/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r>
              <a:rPr lang="en-US" altLang="en-US"/>
              <a:t>Grampians deform</a:t>
            </a:r>
          </a:p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r>
              <a:rPr lang="en-US" altLang="en-US"/>
              <a:t>Fish with skeletons</a:t>
            </a:r>
          </a:p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r>
              <a:rPr lang="en-US" altLang="en-US"/>
              <a:t>Plants, land animals, insects</a:t>
            </a:r>
          </a:p>
          <a:p>
            <a:pPr marL="388849" indent="-293797">
              <a:buClr>
                <a:srgbClr val="FF6633"/>
              </a:buClr>
              <a:buSzPct val="45000"/>
              <a:buFont typeface="Wingdings" panose="05000000000000000000" pitchFamily="2" charset="2"/>
              <a:buChar char=""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</a:pPr>
            <a:r>
              <a:rPr lang="en-US" altLang="en-US"/>
              <a:t>Gold and copper intruded into Ballarat and Stavely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FFF2EF9-C1D1-8A91-6D49-CE03DDBF3B0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293301" y="1795870"/>
            <a:ext cx="3920092" cy="3755914"/>
          </a:xfrm>
        </p:spPr>
        <p:txBody>
          <a:bodyPr/>
          <a:lstStyle/>
          <a:p>
            <a:pPr marL="388849" indent="-293797">
              <a:buClr>
                <a:srgbClr val="FF6633"/>
              </a:buClr>
              <a:buSzPct val="45000"/>
              <a:buNone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  <a:defRPr/>
            </a:pPr>
            <a:r>
              <a:rPr lang="en-US" altLang="en-US" dirty="0">
                <a:ea typeface="+mn-ea"/>
              </a:rPr>
              <a:t>Still under water</a:t>
            </a:r>
          </a:p>
          <a:p>
            <a:pPr marL="388849" indent="-293797">
              <a:buClr>
                <a:srgbClr val="FF6633"/>
              </a:buClr>
              <a:buSzPct val="45000"/>
              <a:buNone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  <a:defRPr/>
            </a:pPr>
            <a:r>
              <a:rPr lang="en-US" altLang="en-US" dirty="0">
                <a:ea typeface="+mn-ea"/>
              </a:rPr>
              <a:t>Near Kenya</a:t>
            </a:r>
          </a:p>
          <a:p>
            <a:pPr marL="388849" indent="-293797">
              <a:buClr>
                <a:srgbClr val="FF6633"/>
              </a:buClr>
              <a:buSzPct val="45000"/>
              <a:buNone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  <a:defRPr/>
            </a:pPr>
            <a:r>
              <a:rPr lang="en-US" altLang="en-US" dirty="0">
                <a:ea typeface="+mn-ea"/>
              </a:rPr>
              <a:t>Under the sea bed</a:t>
            </a:r>
          </a:p>
          <a:p>
            <a:pPr marL="388849" indent="-293797">
              <a:buClr>
                <a:srgbClr val="FF6633"/>
              </a:buClr>
              <a:buSzPct val="45000"/>
              <a:buNone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  <a:defRPr/>
            </a:pPr>
            <a:r>
              <a:rPr lang="en-US" altLang="en-US" dirty="0">
                <a:ea typeface="+mn-ea"/>
              </a:rPr>
              <a:t>Granite melted up to us near Lismore</a:t>
            </a:r>
          </a:p>
          <a:p>
            <a:pPr marL="390289" indent="-292357">
              <a:buSzPct val="45000"/>
              <a:buNone/>
              <a:tabLst>
                <a:tab pos="388849" algn="l"/>
                <a:tab pos="491102" algn="l"/>
                <a:tab pos="905874" algn="l"/>
                <a:tab pos="1320646" algn="l"/>
                <a:tab pos="1735417" algn="l"/>
                <a:tab pos="2150189" algn="l"/>
                <a:tab pos="2564961" algn="l"/>
                <a:tab pos="2979733" algn="l"/>
                <a:tab pos="3394505" algn="l"/>
                <a:tab pos="3809277" algn="l"/>
                <a:tab pos="4224048" algn="l"/>
                <a:tab pos="4638820" algn="l"/>
                <a:tab pos="5053592" algn="l"/>
                <a:tab pos="5468364" algn="l"/>
                <a:tab pos="5883136" algn="l"/>
                <a:tab pos="6297908" algn="l"/>
                <a:tab pos="6712679" algn="l"/>
                <a:tab pos="7127451" algn="l"/>
                <a:tab pos="7542223" algn="l"/>
                <a:tab pos="7956995" algn="l"/>
                <a:tab pos="8371767" algn="l"/>
              </a:tabLst>
              <a:defRPr/>
            </a:pPr>
            <a:endParaRPr lang="en-US" altLang="en-US" dirty="0"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2929</TotalTime>
  <Words>327</Words>
  <Application>Microsoft Office PowerPoint</Application>
  <PresentationFormat>Widescreen</PresentationFormat>
  <Paragraphs>76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Corbel</vt:lpstr>
      <vt:lpstr>Wingdings</vt:lpstr>
      <vt:lpstr>Depth</vt:lpstr>
      <vt:lpstr>Geology of Lismore area</vt:lpstr>
      <vt:lpstr>Geology around Lismore</vt:lpstr>
      <vt:lpstr>Meet the Earth But first: some basics……</vt:lpstr>
      <vt:lpstr>Cambrian  500 million years ago...</vt:lpstr>
      <vt:lpstr>Gondwana subduction.</vt:lpstr>
      <vt:lpstr>Silurian 450 mya</vt:lpstr>
      <vt:lpstr>Traces of the time</vt:lpstr>
      <vt:lpstr>Our oldest rocks</vt:lpstr>
      <vt:lpstr>Devonian 400 mya</vt:lpstr>
      <vt:lpstr>Granite and quartz intrusions</vt:lpstr>
      <vt:lpstr>Carboniferous 300 mya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lang</dc:creator>
  <cp:lastModifiedBy>chris lang</cp:lastModifiedBy>
  <cp:revision>3</cp:revision>
  <dcterms:created xsi:type="dcterms:W3CDTF">2025-04-10T08:50:10Z</dcterms:created>
  <dcterms:modified xsi:type="dcterms:W3CDTF">2025-04-19T10:42:58Z</dcterms:modified>
</cp:coreProperties>
</file>