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9C04-16D5-4F73-960E-11A4290FE4EE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BBBB-61FD-4B47-90FC-83361C1F45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15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3B7DAE4-F98D-00BD-72BE-A87258ED59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A3CAD6-885F-4AE3-9824-E72B98825EE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1F6F8D99-0EB7-D516-65B4-874AAF57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F2D035D-046E-466E-9B21-2DF6FE5BE360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8056E51-0D32-5296-EFED-8AE8E4CBF64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F4C48A1-3435-BD71-A987-1F9AE45B25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29DF456-5999-75F2-680E-111B9EDF2C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46D8F1-525D-499A-96C8-C7D509E491F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2465" name="Rectangle 1">
            <a:extLst>
              <a:ext uri="{FF2B5EF4-FFF2-40B4-BE49-F238E27FC236}">
                <a16:creationId xmlns:a16="http://schemas.microsoft.com/office/drawing/2014/main" id="{2D7706CA-6410-0A41-6B82-3FF48282A98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2B9FA78-66AA-5ACF-38C4-612F8511001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3B7DAE4-F98D-00BD-72BE-A87258ED59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A3CAD6-885F-4AE3-9824-E72B98825EE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1F6F8D99-0EB7-D516-65B4-874AAF57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F2D035D-046E-466E-9B21-2DF6FE5BE360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8056E51-0D32-5296-EFED-8AE8E4CBF64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F4C48A1-3435-BD71-A987-1F9AE45B25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7089951-30E8-8652-BA45-CDF5FF170E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85A3AD-2E65-46A9-BF58-E5CC41D23DF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8CB5E419-13DE-C389-5B1F-51E99605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F53F613-FF46-46A0-933F-C890C2C62F9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28CB6AB-10A9-D77F-33C7-89CD8ECA313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30DCC44-740B-4194-9CE6-61E5F2CBA9E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EE2F604-5F3B-5F58-1CF5-25AD219269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59A05A-5DCF-48A1-B174-76A16869AB2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55C38938-076C-8FA8-E2A0-316D8C1DABA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0B2517D-D5A5-E991-A9E9-9B1E9752BBE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F538B3A-B935-811B-F756-8F470DC3D6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BE8DF9-A25F-4B02-947D-7FFD4383B76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7345" name="Rectangle 1">
            <a:extLst>
              <a:ext uri="{FF2B5EF4-FFF2-40B4-BE49-F238E27FC236}">
                <a16:creationId xmlns:a16="http://schemas.microsoft.com/office/drawing/2014/main" id="{94D756B7-F663-FFF8-8804-BA47982BEE4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D149A43-F752-768B-F7B2-A63370A97F4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7E781F3-6158-B43B-1389-599E15C425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7D0C2C-4383-4AC1-95F9-213DBD40E20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1BAFC178-4599-9C9D-8027-FBD70727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8A7E8CD-7F7F-40E9-BA04-7DB16743615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486A56CA-BE1F-10F9-2144-2850418CC4C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97BF8F0-1B10-FA00-4FC4-9996D258A99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38F1817E-2FD3-390B-F0BE-A15BA17CD6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D48751-3AA9-4281-B289-0AB38B68BDF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9393" name="Rectangle 1">
            <a:extLst>
              <a:ext uri="{FF2B5EF4-FFF2-40B4-BE49-F238E27FC236}">
                <a16:creationId xmlns:a16="http://schemas.microsoft.com/office/drawing/2014/main" id="{82E65F46-B783-B66F-AEEA-9DAE66672DF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681DFF95-7DC4-A266-E345-36397C19BE1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51904501-6E73-94DF-E614-49E890DC98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9AB453-E493-48EC-8294-AB46E768B71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0417" name="Rectangle 1">
            <a:extLst>
              <a:ext uri="{FF2B5EF4-FFF2-40B4-BE49-F238E27FC236}">
                <a16:creationId xmlns:a16="http://schemas.microsoft.com/office/drawing/2014/main" id="{361CE369-C18B-EB3C-6235-A7EF90EF698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F6F4214D-19CF-8752-C573-929815A8B43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5D3A0A95-CDEE-C78A-3D5C-2275703756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CD232F-6D76-4256-BD37-D3991EBB23E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9A9C76E5-8177-2E1A-BBA3-50B87323577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7A9752D-B29E-BA89-30AA-7A86817BF22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1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41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68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402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426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12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7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143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27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758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9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34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9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5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73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87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76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7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N_GXgo3Y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osaurdreaming.net/otways-si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osaurdreaming.net/maps-taxa?pgid=lr05dsss-3fb1bfde-0923-4f91-a9f8-65a2024e0a3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6302F1F4-9415-FEDA-4175-9208433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9024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Carboniferous 300 mya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419B5C1-E9F7-13F2-EF0D-C6BE4F0D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6" y="1435832"/>
            <a:ext cx="4431345" cy="403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B3511456-E466-D7D3-C5C4-54F25EAF3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862" y="1386867"/>
            <a:ext cx="3941693" cy="485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Now near the south pole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Above sea level but under earth and melting glaciers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Trees rotting to form coal at Anglesea in shallow lakes.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Oil/gas forms under the sea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Coal forms in fresh water.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Fossils form in both fresh and salt water?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Note the eroding mountain ranges</a:t>
            </a:r>
          </a:p>
          <a:p>
            <a:pPr marL="387409">
              <a:lnSpc>
                <a:spcPct val="93000"/>
              </a:lnSpc>
              <a:spcAft>
                <a:spcPts val="1293"/>
              </a:spcAft>
              <a:buSzPct val="45000"/>
            </a:pPr>
            <a:endParaRPr lang="en-US" altLang="en-US" sz="2177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440EA43F-FDA3-EC6C-FF6D-3AA00323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All about basalt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280D8A25-4C8A-4580-095D-963A55CC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910" y="1310538"/>
            <a:ext cx="8028842" cy="50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177">
                <a:solidFill>
                  <a:srgbClr val="CCCCFF"/>
                </a:solidFill>
                <a:ea typeface="Arial Unicode MS"/>
                <a:cs typeface="Arial Unicode MS"/>
                <a:hlinkClick r:id="rId3"/>
              </a:rPr>
              <a:t>https://www.youtube.com/watch?v=ADN_GXgo3YY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The pale and glassy </a:t>
            </a:r>
            <a:r>
              <a:rPr lang="en-AU" altLang="en-US" sz="2903">
                <a:solidFill>
                  <a:srgbClr val="C00000"/>
                </a:solidFill>
                <a:ea typeface="Arial Unicode MS"/>
                <a:cs typeface="Arial Unicode MS"/>
              </a:rPr>
              <a:t>acid lava r</a:t>
            </a: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hyolite/pumice is formed in subduction volcanoes. (PNG, White Island)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Bluestone/scoria/tuff is </a:t>
            </a:r>
            <a:r>
              <a:rPr lang="en-AU" altLang="en-US" sz="2903">
                <a:solidFill>
                  <a:srgbClr val="C00000"/>
                </a:solidFill>
                <a:ea typeface="Arial Unicode MS"/>
                <a:cs typeface="Arial Unicode MS"/>
              </a:rPr>
              <a:t>alkaline lava </a:t>
            </a: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and formed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around here.(scoria cones, 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crater lakes, stony rises)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Back to the history….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713D22C7-B240-F409-9F80-1F71A5EB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00" y="3689668"/>
            <a:ext cx="3539892" cy="23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6302F1F4-9415-FEDA-4175-9208433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9024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Carboniferous 300 mya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419B5C1-E9F7-13F2-EF0D-C6BE4F0D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6" y="1435832"/>
            <a:ext cx="4431345" cy="403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B3511456-E466-D7D3-C5C4-54F25EAF3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862" y="1386867"/>
            <a:ext cx="3941693" cy="485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Now near the south pole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Above sea level but under earth and melting glaciers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Trees rotting to form coal at Anglesea in shallow lakes.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Oil/gas forms under the sea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Coal forms in fresh water.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Fossils form in both fresh and salt water?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Note the eroding mountain ranges</a:t>
            </a:r>
          </a:p>
          <a:p>
            <a:pPr marL="387409">
              <a:lnSpc>
                <a:spcPct val="93000"/>
              </a:lnSpc>
              <a:spcAft>
                <a:spcPts val="1293"/>
              </a:spcAft>
              <a:buSzPct val="45000"/>
            </a:pPr>
            <a:endParaRPr lang="en-US" altLang="en-US" sz="2177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1E6DC5F6-E99C-2B76-5288-D721BB65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9024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Cretaceous 145-66 mya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DDBBCAC-63F9-2BEB-9EC5-300F33106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89" y="1418550"/>
            <a:ext cx="5095255" cy="466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FF27AAF7-CF5B-BB34-D0A7-E4BDAB4D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97" y="1241411"/>
            <a:ext cx="3724231" cy="442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Drifting north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Under water again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Sea level rise from melting ice caps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Eroding mountains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Large reptiles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Small mammals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Flowering plants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Otways, oil, gas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And………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A5E52677-ED3F-F1DF-A24F-BACEC7803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………Dinosaurs!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CC39C858-CF80-AD07-9CEC-E7BA579B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795869"/>
            <a:ext cx="8028843" cy="45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CCCCFF"/>
                </a:solidFill>
                <a:ea typeface="Arial Unicode MS"/>
                <a:cs typeface="Arial Unicode MS"/>
                <a:hlinkClick r:id="rId3"/>
              </a:rPr>
              <a:t>https://www.dinosaurdreaming.net/otways-sites/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While in the Antarctic. Many kinds. Many sites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Then extinction at 66mya. By a meteorite!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177">
                <a:solidFill>
                  <a:srgbClr val="000000"/>
                </a:solidFill>
                <a:ea typeface="Arial Unicode MS"/>
                <a:cs typeface="Arial Unicode MS"/>
              </a:rPr>
              <a:t>                                        Dinosaur cove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9CD088A1-EFDF-CDD1-F36B-2D815BBB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18" y="3689668"/>
            <a:ext cx="3754475" cy="21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B9874D6C-AAD5-4D36-66F5-9D715CCCE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Fossil dig sites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3A888E53-C329-FFB8-5907-FE3831ADB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301897"/>
            <a:ext cx="8028843" cy="42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1270">
                <a:solidFill>
                  <a:srgbClr val="CCCCFF"/>
                </a:solidFill>
                <a:ea typeface="Arial Unicode MS"/>
                <a:cs typeface="Arial Unicode MS"/>
                <a:hlinkClick r:id="rId3"/>
              </a:rPr>
              <a:t>https://www.dinosaurdreaming.net/maps-taxa?pgid=lr05dsss-3fb1bfde-0923-4f91-a9f8-65a2024e0a30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1270">
              <a:solidFill>
                <a:srgbClr val="CCCCFF"/>
              </a:solidFill>
              <a:ea typeface="Arial Unicode MS"/>
              <a:cs typeface="Arial Unicode MS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14A637A4-0C4C-59AC-A46D-CFB01DB0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24" y="1664816"/>
            <a:ext cx="7251162" cy="47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1EB02BC2-5F24-7D45-ECC2-C562B3F57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489" y="96491"/>
            <a:ext cx="8229024" cy="114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Tertiary 50 mya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A854CEC-5F13-A3CF-D18D-09573BAC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88" y="1441593"/>
            <a:ext cx="4585441" cy="433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84F49C77-BC5F-2E4A-1B38-5B885CB0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630" y="1144921"/>
            <a:ext cx="3920092" cy="453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After meteor impact kills dinosaurs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Areas under water as glaciers melted.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Otways forming from the mountain ranges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Sea shore at Lismore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Limestone layer from sea shells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Fossil teeth in Lake Keilambete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35F2C481-C054-42C3-4FCC-D4BDD9895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2903">
                <a:solidFill>
                  <a:srgbClr val="280099"/>
                </a:solidFill>
                <a:ea typeface="Arial Unicode MS"/>
                <a:cs typeface="Arial Unicode MS"/>
              </a:rPr>
              <a:t>Ancient volcanic &amp; granite ranges washed to sea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8417D828-41A3-6839-CD9B-EA0E74D93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49" y="1414229"/>
            <a:ext cx="3944575" cy="41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540">
                <a:solidFill>
                  <a:srgbClr val="000080"/>
                </a:solidFill>
                <a:ea typeface="Arial Unicode MS"/>
                <a:cs typeface="Arial Unicode MS"/>
              </a:rPr>
              <a:t>A range of sands and silts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540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13CDA5B3-9A38-4CED-9DC1-D645F20A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57" y="1926923"/>
            <a:ext cx="4162037" cy="41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D0B8009B-B871-0391-67EF-00E5C676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33" y="1926923"/>
            <a:ext cx="3866806" cy="41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3C502FC0-5D58-662D-C68A-1FEF6532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79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Then sea creatures formed limestone</a:t>
            </a:r>
            <a:b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</a:br>
            <a:r>
              <a:rPr lang="en-US" altLang="en-US" sz="1814">
                <a:solidFill>
                  <a:srgbClr val="280099"/>
                </a:solidFill>
                <a:ea typeface="Arial Unicode MS"/>
                <a:cs typeface="Arial Unicode MS"/>
              </a:rPr>
              <a:t>Our town water comes mainly from limestone flowing into the Gellibrand.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41EC7431-B6D7-25D5-3DAE-739BE509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90" y="1208288"/>
            <a:ext cx="3944575" cy="375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L</a:t>
            </a: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imestone Coast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9F2B2920-85CF-C919-4098-D655D6D1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178" y="1208288"/>
            <a:ext cx="3946014" cy="522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540">
                <a:solidFill>
                  <a:srgbClr val="000080"/>
                </a:solidFill>
                <a:ea typeface="Arial Unicode MS"/>
                <a:cs typeface="Arial Unicode MS"/>
              </a:rPr>
              <a:t>Some inland Struan dam.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540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6E9834C0-90DB-06F7-0FF3-6A84CADE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22" y="1731062"/>
            <a:ext cx="3102086" cy="413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F03EF5BE-B343-DF3A-A071-6D60008B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30" y="1731062"/>
            <a:ext cx="3866806" cy="40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367C46A0-F3DE-C652-325C-9E92E82E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Our northern shoreline? Struan dam!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25390C3D-5089-7967-B1BE-64F4D6D2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10" y="1535202"/>
            <a:ext cx="7709129" cy="516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91</TotalTime>
  <Words>353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Arial Unicode MS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lang</dc:creator>
  <cp:lastModifiedBy>chris lang</cp:lastModifiedBy>
  <cp:revision>2</cp:revision>
  <dcterms:created xsi:type="dcterms:W3CDTF">2025-04-19T04:13:12Z</dcterms:created>
  <dcterms:modified xsi:type="dcterms:W3CDTF">2025-04-19T10:42:42Z</dcterms:modified>
</cp:coreProperties>
</file>